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7557750" cy="987425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rbel" panose="020B0503020204020204" pitchFamily="3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Helvetica Neue Light" panose="020B0604020202020204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ExtraBold" panose="00000900000000000000" pitchFamily="2" charset="0"/>
      <p:bold r:id="rId46"/>
      <p:boldItalic r:id="rId47"/>
    </p:embeddedFont>
    <p:embeddedFont>
      <p:font typeface="Quattrocento Sans" panose="020B05020500000200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31">
          <p15:clr>
            <a:srgbClr val="A4A3A4"/>
          </p15:clr>
        </p15:guide>
        <p15:guide id="2" pos="5507">
          <p15:clr>
            <a:srgbClr val="A4A3A4"/>
          </p15:clr>
        </p15:guide>
        <p15:guide id="3" pos="10404">
          <p15:clr>
            <a:srgbClr val="A4A3A4"/>
          </p15:clr>
        </p15:guide>
        <p15:guide id="4" orient="horz" pos="311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g8EgmcT0cfYx19JtXCvTQUa3HB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846" y="48"/>
      </p:cViewPr>
      <p:guideLst>
        <p:guide pos="631"/>
        <p:guide pos="5507"/>
        <p:guide pos="10404"/>
        <p:guide orient="horz" pos="31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Coloque o link para direcionar para o slide correspondente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2541" y="685800"/>
            <a:ext cx="4572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body" idx="1"/>
          </p:nvPr>
        </p:nvSpPr>
        <p:spPr>
          <a:xfrm>
            <a:off x="1207096" y="2628562"/>
            <a:ext cx="15143559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 txBox="1">
            <a:spLocks noGrp="1"/>
          </p:cNvSpPr>
          <p:nvPr>
            <p:ph type="title"/>
          </p:nvPr>
        </p:nvSpPr>
        <p:spPr>
          <a:xfrm>
            <a:off x="1209383" y="658283"/>
            <a:ext cx="5662831" cy="230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7"/>
              <a:buFont typeface="Calibri"/>
              <a:buNone/>
              <a:defRPr sz="460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>
            <a:spLocks noGrp="1"/>
          </p:cNvSpPr>
          <p:nvPr>
            <p:ph type="pic" idx="2"/>
          </p:nvPr>
        </p:nvSpPr>
        <p:spPr>
          <a:xfrm>
            <a:off x="7464331" y="1421710"/>
            <a:ext cx="8888611" cy="7017117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4"/>
          <p:cNvSpPr txBox="1">
            <a:spLocks noGrp="1"/>
          </p:cNvSpPr>
          <p:nvPr>
            <p:ph type="body" idx="1"/>
          </p:nvPr>
        </p:nvSpPr>
        <p:spPr>
          <a:xfrm>
            <a:off x="1209383" y="2962275"/>
            <a:ext cx="5662831" cy="548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016"/>
              <a:buNone/>
              <a:defRPr sz="2016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728"/>
              <a:buNone/>
              <a:defRPr sz="1728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 rot="5400000">
            <a:off x="5646315" y="-1810657"/>
            <a:ext cx="6265121" cy="1514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>
            <a:spLocks noGrp="1"/>
          </p:cNvSpPr>
          <p:nvPr>
            <p:ph type="title"/>
          </p:nvPr>
        </p:nvSpPr>
        <p:spPr>
          <a:xfrm rot="5400000">
            <a:off x="10273725" y="2816753"/>
            <a:ext cx="8367970" cy="378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1"/>
          </p:nvPr>
        </p:nvSpPr>
        <p:spPr>
          <a:xfrm rot="5400000">
            <a:off x="2592209" y="-859401"/>
            <a:ext cx="8367970" cy="1113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7"/>
          <p:cNvSpPr>
            <a:spLocks noGrp="1"/>
          </p:cNvSpPr>
          <p:nvPr>
            <p:ph type="pic" idx="2"/>
          </p:nvPr>
        </p:nvSpPr>
        <p:spPr>
          <a:xfrm>
            <a:off x="2772427" y="2234909"/>
            <a:ext cx="2251800" cy="2251800"/>
          </a:xfrm>
          <a:prstGeom prst="rect">
            <a:avLst/>
          </a:prstGeom>
          <a:solidFill>
            <a:srgbClr val="B9BFD2"/>
          </a:solidFill>
          <a:ln>
            <a:noFill/>
          </a:ln>
        </p:spPr>
      </p:sp>
      <p:sp>
        <p:nvSpPr>
          <p:cNvPr id="88" name="Google Shape;88;p37"/>
          <p:cNvSpPr>
            <a:spLocks noGrp="1"/>
          </p:cNvSpPr>
          <p:nvPr>
            <p:ph type="pic" idx="3"/>
          </p:nvPr>
        </p:nvSpPr>
        <p:spPr>
          <a:xfrm>
            <a:off x="5954769" y="2234909"/>
            <a:ext cx="2251800" cy="2251800"/>
          </a:xfrm>
          <a:prstGeom prst="rect">
            <a:avLst/>
          </a:prstGeom>
          <a:solidFill>
            <a:srgbClr val="B9BFD2"/>
          </a:solidFill>
          <a:ln>
            <a:noFill/>
          </a:ln>
        </p:spPr>
      </p:sp>
      <p:sp>
        <p:nvSpPr>
          <p:cNvPr id="89" name="Google Shape;89;p37"/>
          <p:cNvSpPr>
            <a:spLocks noGrp="1"/>
          </p:cNvSpPr>
          <p:nvPr>
            <p:ph type="pic" idx="4"/>
          </p:nvPr>
        </p:nvSpPr>
        <p:spPr>
          <a:xfrm>
            <a:off x="9137111" y="2234909"/>
            <a:ext cx="2251800" cy="2251800"/>
          </a:xfrm>
          <a:prstGeom prst="rect">
            <a:avLst/>
          </a:prstGeom>
          <a:solidFill>
            <a:srgbClr val="B9BFD2"/>
          </a:solidFill>
          <a:ln>
            <a:noFill/>
          </a:ln>
        </p:spPr>
      </p:sp>
      <p:sp>
        <p:nvSpPr>
          <p:cNvPr id="90" name="Google Shape;90;p37"/>
          <p:cNvSpPr>
            <a:spLocks noGrp="1"/>
          </p:cNvSpPr>
          <p:nvPr>
            <p:ph type="pic" idx="5"/>
          </p:nvPr>
        </p:nvSpPr>
        <p:spPr>
          <a:xfrm>
            <a:off x="12319454" y="2234909"/>
            <a:ext cx="2251800" cy="2251800"/>
          </a:xfrm>
          <a:prstGeom prst="rect">
            <a:avLst/>
          </a:prstGeom>
          <a:solidFill>
            <a:srgbClr val="B9BFD2"/>
          </a:solidFill>
          <a:ln>
            <a:noFill/>
          </a:ln>
        </p:spPr>
      </p:sp>
      <p:sp>
        <p:nvSpPr>
          <p:cNvPr id="91" name="Google Shape;91;p37"/>
          <p:cNvSpPr>
            <a:spLocks noGrp="1"/>
          </p:cNvSpPr>
          <p:nvPr>
            <p:ph type="pic" idx="6"/>
          </p:nvPr>
        </p:nvSpPr>
        <p:spPr>
          <a:xfrm>
            <a:off x="2772427" y="5318236"/>
            <a:ext cx="2251800" cy="2251800"/>
          </a:xfrm>
          <a:prstGeom prst="rect">
            <a:avLst/>
          </a:prstGeom>
          <a:solidFill>
            <a:srgbClr val="B9BFD2"/>
          </a:solidFill>
          <a:ln>
            <a:noFill/>
          </a:ln>
        </p:spPr>
      </p:sp>
      <p:sp>
        <p:nvSpPr>
          <p:cNvPr id="92" name="Google Shape;92;p37"/>
          <p:cNvSpPr>
            <a:spLocks noGrp="1"/>
          </p:cNvSpPr>
          <p:nvPr>
            <p:ph type="pic" idx="7"/>
          </p:nvPr>
        </p:nvSpPr>
        <p:spPr>
          <a:xfrm>
            <a:off x="5954769" y="5318236"/>
            <a:ext cx="2251800" cy="2251800"/>
          </a:xfrm>
          <a:prstGeom prst="rect">
            <a:avLst/>
          </a:prstGeom>
          <a:solidFill>
            <a:srgbClr val="B9BFD2"/>
          </a:solidFill>
          <a:ln>
            <a:noFill/>
          </a:ln>
        </p:spPr>
      </p:sp>
      <p:sp>
        <p:nvSpPr>
          <p:cNvPr id="93" name="Google Shape;93;p37"/>
          <p:cNvSpPr>
            <a:spLocks noGrp="1"/>
          </p:cNvSpPr>
          <p:nvPr>
            <p:ph type="pic" idx="8"/>
          </p:nvPr>
        </p:nvSpPr>
        <p:spPr>
          <a:xfrm>
            <a:off x="9137111" y="5318236"/>
            <a:ext cx="2251800" cy="2251800"/>
          </a:xfrm>
          <a:prstGeom prst="rect">
            <a:avLst/>
          </a:prstGeom>
          <a:solidFill>
            <a:srgbClr val="B9BFD2"/>
          </a:solidFill>
          <a:ln>
            <a:noFill/>
          </a:ln>
        </p:spPr>
      </p:sp>
      <p:sp>
        <p:nvSpPr>
          <p:cNvPr id="94" name="Google Shape;94;p37"/>
          <p:cNvSpPr>
            <a:spLocks noGrp="1"/>
          </p:cNvSpPr>
          <p:nvPr>
            <p:ph type="pic" idx="9"/>
          </p:nvPr>
        </p:nvSpPr>
        <p:spPr>
          <a:xfrm>
            <a:off x="12319454" y="5318236"/>
            <a:ext cx="2251800" cy="2251800"/>
          </a:xfrm>
          <a:prstGeom prst="rect">
            <a:avLst/>
          </a:prstGeom>
          <a:solidFill>
            <a:srgbClr val="B9BFD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613411" y="9417109"/>
            <a:ext cx="321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ctrTitle"/>
          </p:nvPr>
        </p:nvSpPr>
        <p:spPr>
          <a:xfrm>
            <a:off x="2194719" y="1615995"/>
            <a:ext cx="13168313" cy="343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39"/>
              <a:buFont typeface="Calibri"/>
              <a:buNone/>
              <a:defRPr sz="863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ubTitle" idx="1"/>
          </p:nvPr>
        </p:nvSpPr>
        <p:spPr>
          <a:xfrm>
            <a:off x="2194719" y="5186268"/>
            <a:ext cx="13168313" cy="238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3456"/>
              <a:buNone/>
              <a:defRPr sz="3456"/>
            </a:lvl1pPr>
            <a:lvl2pPr lvl="1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2pPr>
            <a:lvl3pPr lvl="2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2"/>
            </a:lvl3pPr>
            <a:lvl4pPr lvl="3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/>
            </a:lvl4pPr>
            <a:lvl5pPr lvl="4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/>
            </a:lvl5pPr>
            <a:lvl6pPr lvl="5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/>
            </a:lvl6pPr>
            <a:lvl7pPr lvl="6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/>
            </a:lvl7pPr>
            <a:lvl8pPr lvl="7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/>
            </a:lvl8pPr>
            <a:lvl9pPr lvl="8" algn="ctr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title"/>
          </p:nvPr>
        </p:nvSpPr>
        <p:spPr>
          <a:xfrm>
            <a:off x="1197951" y="2461707"/>
            <a:ext cx="15143559" cy="410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39"/>
              <a:buFont typeface="Calibri"/>
              <a:buNone/>
              <a:defRPr sz="863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body" idx="1"/>
          </p:nvPr>
        </p:nvSpPr>
        <p:spPr>
          <a:xfrm>
            <a:off x="1197951" y="6607978"/>
            <a:ext cx="15143559" cy="215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888888"/>
              </a:buClr>
              <a:buSzPts val="3456"/>
              <a:buNone/>
              <a:defRPr sz="3456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2880"/>
              <a:buNone/>
              <a:defRPr sz="288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2592"/>
              <a:buNone/>
              <a:defRPr sz="2592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2304"/>
              <a:buNone/>
              <a:defRPr sz="2304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2304"/>
              <a:buNone/>
              <a:defRPr sz="2304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2304"/>
              <a:buNone/>
              <a:defRPr sz="2304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2304"/>
              <a:buNone/>
              <a:defRPr sz="2304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2304"/>
              <a:buNone/>
              <a:defRPr sz="2304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2304"/>
              <a:buNone/>
              <a:defRPr sz="2304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 txBox="1">
            <a:spLocks noGrp="1"/>
          </p:cNvSpPr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body" idx="1"/>
          </p:nvPr>
        </p:nvSpPr>
        <p:spPr>
          <a:xfrm>
            <a:off x="1207095" y="2628562"/>
            <a:ext cx="7462044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2"/>
          </p:nvPr>
        </p:nvSpPr>
        <p:spPr>
          <a:xfrm>
            <a:off x="8888611" y="2628562"/>
            <a:ext cx="7462044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1209382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1"/>
          </p:nvPr>
        </p:nvSpPr>
        <p:spPr>
          <a:xfrm>
            <a:off x="1209383" y="2420563"/>
            <a:ext cx="7427751" cy="118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3456"/>
              <a:buNone/>
              <a:defRPr sz="3456" b="1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 b="1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2" b="1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2"/>
          </p:nvPr>
        </p:nvSpPr>
        <p:spPr>
          <a:xfrm>
            <a:off x="1209383" y="3606844"/>
            <a:ext cx="7427751" cy="530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3"/>
          </p:nvPr>
        </p:nvSpPr>
        <p:spPr>
          <a:xfrm>
            <a:off x="8888611" y="2420563"/>
            <a:ext cx="7464331" cy="118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3456"/>
              <a:buNone/>
              <a:defRPr sz="3456" b="1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 b="1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None/>
              <a:defRPr sz="2592" b="1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 b="1"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body" idx="4"/>
          </p:nvPr>
        </p:nvSpPr>
        <p:spPr>
          <a:xfrm>
            <a:off x="8888611" y="3606844"/>
            <a:ext cx="7464331" cy="530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1"/>
          <p:cNvSpPr txBox="1">
            <a:spLocks noGrp="1"/>
          </p:cNvSpPr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3"/>
          <p:cNvSpPr txBox="1">
            <a:spLocks noGrp="1"/>
          </p:cNvSpPr>
          <p:nvPr>
            <p:ph type="title"/>
          </p:nvPr>
        </p:nvSpPr>
        <p:spPr>
          <a:xfrm>
            <a:off x="1209383" y="658283"/>
            <a:ext cx="5662831" cy="230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7"/>
              <a:buFont typeface="Calibri"/>
              <a:buNone/>
              <a:defRPr sz="460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7464331" y="1421710"/>
            <a:ext cx="8888611" cy="701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21144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4607"/>
              <a:buChar char="•"/>
              <a:defRPr sz="4607"/>
            </a:lvl1pPr>
            <a:lvl2pPr marL="914400" lvl="1" indent="-484568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4031"/>
              <a:buChar char="•"/>
              <a:defRPr sz="4031"/>
            </a:lvl2pPr>
            <a:lvl3pPr marL="1371600" lvl="2" indent="-448056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456"/>
              <a:buChar char="•"/>
              <a:defRPr sz="3456"/>
            </a:lvl3pPr>
            <a:lvl4pPr marL="1828800" lvl="3" indent="-41148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4pPr>
            <a:lvl5pPr marL="2286000" lvl="4" indent="-411479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5pPr>
            <a:lvl6pPr marL="2743200" lvl="5" indent="-411479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6pPr>
            <a:lvl7pPr marL="3200400" lvl="6" indent="-411479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7pPr>
            <a:lvl8pPr marL="3657600" lvl="7" indent="-411479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8pPr>
            <a:lvl9pPr marL="4114800" lvl="8" indent="-411479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2"/>
          </p:nvPr>
        </p:nvSpPr>
        <p:spPr>
          <a:xfrm>
            <a:off x="1209383" y="2962275"/>
            <a:ext cx="5662831" cy="548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304"/>
              <a:buNone/>
              <a:defRPr sz="2304"/>
            </a:lvl1pPr>
            <a:lvl2pPr marL="914400" lvl="1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016"/>
              <a:buNone/>
              <a:defRPr sz="2016"/>
            </a:lvl2pPr>
            <a:lvl3pPr marL="1371600" lvl="2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728"/>
              <a:buNone/>
              <a:defRPr sz="1728"/>
            </a:lvl3pPr>
            <a:lvl4pPr marL="1828800" lvl="3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4pPr>
            <a:lvl5pPr marL="2286000" lvl="4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5pPr>
            <a:lvl6pPr marL="2743200" lvl="5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6pPr>
            <a:lvl7pPr marL="3200400" lvl="6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7pPr>
            <a:lvl8pPr marL="3657600" lvl="7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8pPr>
            <a:lvl9pPr marL="4114800" lvl="8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35"/>
              <a:buFont typeface="Calibri"/>
              <a:buNone/>
              <a:defRPr sz="63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1207096" y="2628562"/>
            <a:ext cx="15143559" cy="626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84568" algn="l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4031"/>
              <a:buFont typeface="Arial"/>
              <a:buChar char="•"/>
              <a:defRPr sz="40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48056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456"/>
              <a:buFont typeface="Arial"/>
              <a:buChar char="•"/>
              <a:defRPr sz="345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148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9319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Char char="•"/>
              <a:defRPr sz="25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319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Char char="•"/>
              <a:defRPr sz="25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319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Char char="•"/>
              <a:defRPr sz="25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319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Char char="•"/>
              <a:defRPr sz="25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3191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Char char="•"/>
              <a:defRPr sz="25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3191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592"/>
              <a:buFont typeface="Arial"/>
              <a:buChar char="•"/>
              <a:defRPr sz="25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8"/>
              <a:buFont typeface="Arial"/>
              <a:buNone/>
              <a:defRPr sz="17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4.png"/><Relationship Id="rId7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mind.com/pt/quadro-kanban-online.ht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gilemanifesto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 t="1057" b="1065"/>
          <a:stretch/>
        </p:blipFill>
        <p:spPr>
          <a:xfrm>
            <a:off x="292525" y="381000"/>
            <a:ext cx="16977925" cy="93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0" y="0"/>
            <a:ext cx="17557750" cy="9874250"/>
          </a:xfrm>
          <a:custGeom>
            <a:avLst/>
            <a:gdLst/>
            <a:ahLst/>
            <a:cxnLst/>
            <a:rect l="l" t="t" r="r" b="b"/>
            <a:pathLst>
              <a:path w="17557750" h="9874250" extrusionOk="0">
                <a:moveTo>
                  <a:pt x="451347" y="467724"/>
                </a:moveTo>
                <a:lnTo>
                  <a:pt x="451347" y="8534400"/>
                </a:lnTo>
                <a:lnTo>
                  <a:pt x="17106404" y="8534400"/>
                </a:lnTo>
                <a:lnTo>
                  <a:pt x="17106404" y="467724"/>
                </a:lnTo>
                <a:close/>
                <a:moveTo>
                  <a:pt x="0" y="0"/>
                </a:moveTo>
                <a:lnTo>
                  <a:pt x="17557750" y="0"/>
                </a:lnTo>
                <a:lnTo>
                  <a:pt x="17557750" y="9874250"/>
                </a:lnTo>
                <a:lnTo>
                  <a:pt x="0" y="987425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8087100" y="7493100"/>
            <a:ext cx="9119100" cy="128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8077200" y="8612675"/>
            <a:ext cx="9119100" cy="400200"/>
          </a:xfrm>
          <a:prstGeom prst="rect">
            <a:avLst/>
          </a:prstGeom>
          <a:solidFill>
            <a:srgbClr val="51199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rbel"/>
              <a:buNone/>
            </a:pPr>
            <a:r>
              <a:rPr lang="pt-BR" sz="2000" b="1" i="1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       Material Complementar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925" y="463563"/>
            <a:ext cx="5676900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 txBox="1"/>
          <p:nvPr/>
        </p:nvSpPr>
        <p:spPr>
          <a:xfrm>
            <a:off x="8416475" y="7564200"/>
            <a:ext cx="8703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D08C"/>
              </a:buClr>
              <a:buSzPts val="6600"/>
              <a:buFont typeface="Quattrocento Sans"/>
              <a:buNone/>
            </a:pPr>
            <a:r>
              <a:rPr lang="pt-BR" sz="6100" b="1" i="0" u="none" strike="noStrike" cap="none">
                <a:solidFill>
                  <a:srgbClr val="49B93C"/>
                </a:solidFill>
                <a:latin typeface="Montserrat"/>
                <a:ea typeface="Montserrat"/>
                <a:cs typeface="Montserrat"/>
                <a:sym typeface="Montserrat"/>
              </a:rPr>
              <a:t>Metodologias Ágeis </a:t>
            </a:r>
            <a:endParaRPr sz="6800" b="1" i="0" u="none" strike="noStrike" cap="none">
              <a:solidFill>
                <a:srgbClr val="49B9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52688" y="458800"/>
            <a:ext cx="566737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/>
          <p:nvPr/>
        </p:nvSpPr>
        <p:spPr>
          <a:xfrm>
            <a:off x="0" y="0"/>
            <a:ext cx="17557750" cy="987425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4843799" y="1866425"/>
            <a:ext cx="11047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pt-BR" sz="75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03. Os principais métodos ágeis</a:t>
            </a:r>
            <a:endParaRPr sz="45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0"/>
          <p:cNvPicPr preferRelativeResize="0"/>
          <p:nvPr/>
        </p:nvPicPr>
        <p:blipFill rotWithShape="1">
          <a:blip r:embed="rId3">
            <a:alphaModFix/>
          </a:blip>
          <a:srcRect l="4359" t="2782" r="3390" b="11035"/>
          <a:stretch/>
        </p:blipFill>
        <p:spPr>
          <a:xfrm rot="-5400000">
            <a:off x="-1743467" y="2782570"/>
            <a:ext cx="8218922" cy="431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750" y="530225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 txBox="1"/>
          <p:nvPr/>
        </p:nvSpPr>
        <p:spPr>
          <a:xfrm>
            <a:off x="4933925" y="4373616"/>
            <a:ext cx="11466600" cy="3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Agora que você conheceu o manifesto ágil vamos aprofundar nosso estudo nos principais métodos. Escolhemos duas mais utilizadas nos desafios educacionais que você vai participar com a Gama:</a:t>
            </a:r>
            <a:b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SCRUM;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KANBAN;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1022709" y="740463"/>
            <a:ext cx="7534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pt-BR" sz="72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3.1 SCRUM</a:t>
            </a:r>
            <a:endParaRPr sz="1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9" name="Google Shape;229;p11"/>
          <p:cNvCxnSpPr/>
          <p:nvPr/>
        </p:nvCxnSpPr>
        <p:spPr>
          <a:xfrm rot="10800000">
            <a:off x="6349809" y="1340765"/>
            <a:ext cx="6837900" cy="0"/>
          </a:xfrm>
          <a:prstGeom prst="straightConnector1">
            <a:avLst/>
          </a:prstGeom>
          <a:noFill/>
          <a:ln w="38100" cap="rnd" cmpd="sng">
            <a:solidFill>
              <a:srgbClr val="F98F8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11"/>
          <p:cNvSpPr txBox="1"/>
          <p:nvPr/>
        </p:nvSpPr>
        <p:spPr>
          <a:xfrm>
            <a:off x="1022700" y="2071575"/>
            <a:ext cx="143727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framework Scrum é inspirado no Rugby, o trabalho sempre é feito em equipe com planejamento de tarefas e entregas. Temos algumas nomenclaturas específicas dessa metodologia e vamos ver o significado de cada uma delas.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3">
            <a:alphaModFix/>
          </a:blip>
          <a:srcRect b="7689"/>
          <a:stretch/>
        </p:blipFill>
        <p:spPr>
          <a:xfrm>
            <a:off x="2345175" y="3658800"/>
            <a:ext cx="12867425" cy="59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63275" y="3005775"/>
            <a:ext cx="4694475" cy="30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1022700" y="2288925"/>
            <a:ext cx="121650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Product Owner - Gerencia o Product Backlog</a:t>
            </a:r>
            <a:endParaRPr sz="5000" b="1" i="0" u="none" strike="noStrike" cap="non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0950" y="4475724"/>
            <a:ext cx="5146800" cy="53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2"/>
          <p:cNvSpPr/>
          <p:nvPr/>
        </p:nvSpPr>
        <p:spPr>
          <a:xfrm>
            <a:off x="1022700" y="4475725"/>
            <a:ext cx="9846300" cy="2838600"/>
          </a:xfrm>
          <a:prstGeom prst="wedgeRoundRectCallout">
            <a:avLst>
              <a:gd name="adj1" fmla="val 83263"/>
              <a:gd name="adj2" fmla="val 47022"/>
              <a:gd name="adj3" fmla="val 0"/>
            </a:avLst>
          </a:prstGeom>
          <a:solidFill>
            <a:srgbClr val="511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1327150" y="4708525"/>
            <a:ext cx="9108600" cy="26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P.O. é o profissional que está diretamente em contato com o cliente, entende bem o objetivo final do projeto e o valor real do produto. </a:t>
            </a: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Ele cria e gerencia o Product Backlog, priorizando as demandas de acordo com a necessidade do cliente.</a:t>
            </a: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750" y="530225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2"/>
          <p:cNvSpPr txBox="1"/>
          <p:nvPr/>
        </p:nvSpPr>
        <p:spPr>
          <a:xfrm>
            <a:off x="1022700" y="740475"/>
            <a:ext cx="10476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3.1.1 </a:t>
            </a:r>
            <a:r>
              <a:rPr lang="pt-BR" sz="69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SCRUM - Papéis</a:t>
            </a:r>
            <a:endParaRPr sz="18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" name="Google Shape;244;p12"/>
          <p:cNvCxnSpPr/>
          <p:nvPr/>
        </p:nvCxnSpPr>
        <p:spPr>
          <a:xfrm rot="10800000">
            <a:off x="11239984" y="1413565"/>
            <a:ext cx="6011400" cy="0"/>
          </a:xfrm>
          <a:prstGeom prst="straightConnector1">
            <a:avLst/>
          </a:prstGeom>
          <a:noFill/>
          <a:ln w="38100" cap="rnd" cmpd="sng">
            <a:solidFill>
              <a:srgbClr val="F98F8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3"/>
          <p:cNvSpPr txBox="1"/>
          <p:nvPr/>
        </p:nvSpPr>
        <p:spPr>
          <a:xfrm>
            <a:off x="1022700" y="2288925"/>
            <a:ext cx="121650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Scrum Master - O Facilitador do projeto</a:t>
            </a:r>
            <a:endParaRPr sz="5000" b="1" i="0" u="none" strike="noStrike" cap="non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85750" y="4582489"/>
            <a:ext cx="4572000" cy="525643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/>
          <p:nvPr/>
        </p:nvSpPr>
        <p:spPr>
          <a:xfrm>
            <a:off x="1022700" y="4475725"/>
            <a:ext cx="9846300" cy="2838600"/>
          </a:xfrm>
          <a:prstGeom prst="wedgeRoundRectCallout">
            <a:avLst>
              <a:gd name="adj1" fmla="val 83263"/>
              <a:gd name="adj2" fmla="val 47022"/>
              <a:gd name="adj3" fmla="val 0"/>
            </a:avLst>
          </a:prstGeom>
          <a:solidFill>
            <a:srgbClr val="511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1327150" y="4708525"/>
            <a:ext cx="9108600" cy="26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Scrum Master remove impedimentos do time scrum, garante que o time tem tudo o que precisa para realizar as tarefas. Gerencia as cerimônias e regras da metodologia Scrum. Auxilia o P.O. com o</a:t>
            </a: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Backlog.</a:t>
            </a: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750" y="530225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 txBox="1"/>
          <p:nvPr/>
        </p:nvSpPr>
        <p:spPr>
          <a:xfrm>
            <a:off x="1022700" y="740475"/>
            <a:ext cx="10476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3.1.1 </a:t>
            </a:r>
            <a:r>
              <a:rPr lang="pt-BR" sz="69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SCRUM - Papéis</a:t>
            </a:r>
            <a:endParaRPr sz="18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6" name="Google Shape;256;p13"/>
          <p:cNvCxnSpPr/>
          <p:nvPr/>
        </p:nvCxnSpPr>
        <p:spPr>
          <a:xfrm rot="10800000">
            <a:off x="11239984" y="1413565"/>
            <a:ext cx="6011400" cy="0"/>
          </a:xfrm>
          <a:prstGeom prst="straightConnector1">
            <a:avLst/>
          </a:prstGeom>
          <a:noFill/>
          <a:ln w="38100" cap="rnd" cmpd="sng">
            <a:solidFill>
              <a:srgbClr val="F98F8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4"/>
          <p:cNvSpPr txBox="1"/>
          <p:nvPr/>
        </p:nvSpPr>
        <p:spPr>
          <a:xfrm>
            <a:off x="1022700" y="2288925"/>
            <a:ext cx="12165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Time Scrum - Desenvolve o Projeto</a:t>
            </a:r>
            <a:endParaRPr sz="5000" b="1" i="0" u="none" strike="noStrike" cap="non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14"/>
          <p:cNvPicPr preferRelativeResize="0"/>
          <p:nvPr/>
        </p:nvPicPr>
        <p:blipFill rotWithShape="1">
          <a:blip r:embed="rId3">
            <a:alphaModFix/>
          </a:blip>
          <a:srcRect r="8087"/>
          <a:stretch/>
        </p:blipFill>
        <p:spPr>
          <a:xfrm>
            <a:off x="10476175" y="5302250"/>
            <a:ext cx="708162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4"/>
          <p:cNvSpPr/>
          <p:nvPr/>
        </p:nvSpPr>
        <p:spPr>
          <a:xfrm>
            <a:off x="1022700" y="3498675"/>
            <a:ext cx="8874600" cy="5356500"/>
          </a:xfrm>
          <a:prstGeom prst="wedgeRoundRectCallout">
            <a:avLst>
              <a:gd name="adj1" fmla="val 68603"/>
              <a:gd name="adj2" fmla="val 34602"/>
              <a:gd name="adj3" fmla="val 0"/>
            </a:avLst>
          </a:prstGeom>
          <a:solidFill>
            <a:srgbClr val="511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 txBox="1"/>
          <p:nvPr/>
        </p:nvSpPr>
        <p:spPr>
          <a:xfrm>
            <a:off x="1746800" y="3946575"/>
            <a:ext cx="7337400" cy="26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 desenvolvedores do projeto definem as metas de cada entrega (cada sprint), o time tem como</a:t>
            </a: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principal característica ser auto gerenciável e multi funcional, ou seja, dentro do mesmo time</a:t>
            </a: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podemos ter programadores, testers, designer e outros profissionais. A responsabilidade das</a:t>
            </a: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entregas é de todo o time, o trabalho em equipe é muito importante para que saia como planejado.</a:t>
            </a: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endParaRPr sz="2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750" y="530225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1022700" y="740475"/>
            <a:ext cx="10476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3.1.1 </a:t>
            </a:r>
            <a:r>
              <a:rPr lang="pt-BR" sz="69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SCRUM - Papéis</a:t>
            </a:r>
            <a:endParaRPr sz="18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" name="Google Shape;268;p14"/>
          <p:cNvCxnSpPr/>
          <p:nvPr/>
        </p:nvCxnSpPr>
        <p:spPr>
          <a:xfrm rot="10800000">
            <a:off x="11239984" y="1413565"/>
            <a:ext cx="6011400" cy="0"/>
          </a:xfrm>
          <a:prstGeom prst="straightConnector1">
            <a:avLst/>
          </a:prstGeom>
          <a:noFill/>
          <a:ln w="38100" cap="rnd" cmpd="sng">
            <a:solidFill>
              <a:srgbClr val="F98F8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5"/>
          <p:cNvSpPr txBox="1"/>
          <p:nvPr/>
        </p:nvSpPr>
        <p:spPr>
          <a:xfrm>
            <a:off x="1285825" y="3497850"/>
            <a:ext cx="5576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Sprint Planning</a:t>
            </a:r>
            <a:endParaRPr sz="5000" b="1" i="0" u="none" strike="noStrike" cap="non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15"/>
          <p:cNvSpPr txBox="1"/>
          <p:nvPr/>
        </p:nvSpPr>
        <p:spPr>
          <a:xfrm>
            <a:off x="1022700" y="740475"/>
            <a:ext cx="10476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3.1.2 </a:t>
            </a:r>
            <a:r>
              <a:rPr lang="pt-BR" sz="69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SCRUM - RITUAIS E CERIMÔNIAS</a:t>
            </a:r>
            <a:endParaRPr sz="18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15"/>
          <p:cNvSpPr txBox="1"/>
          <p:nvPr/>
        </p:nvSpPr>
        <p:spPr>
          <a:xfrm>
            <a:off x="1285825" y="4609600"/>
            <a:ext cx="71085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Nessa reunião o time decide quais demandas fazem parte da próxima Sprint com base na priorização do Product Backlog, quebra as demandas em pequenas tarefas e faz uma estimativa de esforço para cada uma delas. O resultado desse evento é a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lista de tarefas da sprint que chamamos de </a:t>
            </a:r>
            <a:r>
              <a:rPr lang="pt-BR" sz="2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Sprint Backlog.</a:t>
            </a:r>
            <a:endParaRPr sz="2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1743" y="3497843"/>
            <a:ext cx="5228100" cy="57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30909" y="1"/>
            <a:ext cx="5026891" cy="49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6"/>
          <p:cNvSpPr txBox="1"/>
          <p:nvPr/>
        </p:nvSpPr>
        <p:spPr>
          <a:xfrm>
            <a:off x="1285825" y="3497850"/>
            <a:ext cx="5576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Sprint</a:t>
            </a:r>
            <a:endParaRPr sz="5000" b="1" i="0" u="none" strike="noStrike" cap="non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16"/>
          <p:cNvSpPr txBox="1"/>
          <p:nvPr/>
        </p:nvSpPr>
        <p:spPr>
          <a:xfrm>
            <a:off x="1022700" y="740475"/>
            <a:ext cx="10476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3.1.2 </a:t>
            </a:r>
            <a:r>
              <a:rPr lang="pt-BR" sz="69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SCRUM - RITUAIS E CERIMÔNIAS</a:t>
            </a:r>
            <a:endParaRPr sz="18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16"/>
          <p:cNvSpPr txBox="1"/>
          <p:nvPr/>
        </p:nvSpPr>
        <p:spPr>
          <a:xfrm>
            <a:off x="1285825" y="4609600"/>
            <a:ext cx="71085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sprint é o período de execução das tarefas, normalmente dura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entre 1 a 4 semanas. O ideal é que todas as sprints tenham o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mesmo tempo de duração. Todo o time fica focado no </a:t>
            </a:r>
            <a:r>
              <a:rPr lang="pt-BR" sz="2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Sprint Backlog</a:t>
            </a: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que foi definido na </a:t>
            </a:r>
            <a:r>
              <a:rPr lang="pt-BR" sz="2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Planning.</a:t>
            </a:r>
            <a:endParaRPr sz="2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2116" y="3216388"/>
            <a:ext cx="4823575" cy="574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30909" y="1"/>
            <a:ext cx="5026891" cy="49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7"/>
          <p:cNvSpPr txBox="1"/>
          <p:nvPr/>
        </p:nvSpPr>
        <p:spPr>
          <a:xfrm>
            <a:off x="1285825" y="3497850"/>
            <a:ext cx="5576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Daily Meeting</a:t>
            </a:r>
            <a:endParaRPr sz="5000" b="1" i="0" u="none" strike="noStrike" cap="non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17"/>
          <p:cNvSpPr txBox="1"/>
          <p:nvPr/>
        </p:nvSpPr>
        <p:spPr>
          <a:xfrm>
            <a:off x="1022700" y="740475"/>
            <a:ext cx="10476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3.1.2 </a:t>
            </a:r>
            <a:r>
              <a:rPr lang="pt-BR" sz="69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SCRUM - RITUAIS E CERIMÔNIAS</a:t>
            </a:r>
            <a:endParaRPr sz="18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1285825" y="4609600"/>
            <a:ext cx="71085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Reunião diária de alinhamento do time, deve durar no máximo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15min e ser bem objetiva. Cada colaborador do time responde a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 perguntas: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O que fiz desde a última daily?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O que vou fazer até a próxima daily?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Tenho algum impeditivo?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2116" y="3216388"/>
            <a:ext cx="4823575" cy="574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30909" y="1"/>
            <a:ext cx="5026891" cy="49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8"/>
          <p:cNvSpPr txBox="1"/>
          <p:nvPr/>
        </p:nvSpPr>
        <p:spPr>
          <a:xfrm>
            <a:off x="1285825" y="3497850"/>
            <a:ext cx="5576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Sprint Review</a:t>
            </a:r>
            <a:endParaRPr sz="5000" b="1" i="0" u="none" strike="noStrike" cap="non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1022700" y="740475"/>
            <a:ext cx="10476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3.1.2 </a:t>
            </a:r>
            <a:r>
              <a:rPr lang="pt-BR" sz="69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SCRUM - RITUAIS E CERIMÔNIAS</a:t>
            </a:r>
            <a:endParaRPr sz="18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18"/>
          <p:cNvSpPr txBox="1"/>
          <p:nvPr/>
        </p:nvSpPr>
        <p:spPr>
          <a:xfrm>
            <a:off x="1285825" y="4609600"/>
            <a:ext cx="71085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Reunião feita no final da sprint para apresentação dos resultados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o P.O. validar e dar feedback para a equipe.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5121" y="3497846"/>
            <a:ext cx="5576400" cy="345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30909" y="1"/>
            <a:ext cx="5026891" cy="49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9"/>
          <p:cNvSpPr txBox="1"/>
          <p:nvPr/>
        </p:nvSpPr>
        <p:spPr>
          <a:xfrm>
            <a:off x="1285825" y="3497850"/>
            <a:ext cx="5576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51199C"/>
                </a:solidFill>
                <a:latin typeface="Montserrat"/>
                <a:ea typeface="Montserrat"/>
                <a:cs typeface="Montserrat"/>
                <a:sym typeface="Montserrat"/>
              </a:rPr>
              <a:t>Retrospectiva</a:t>
            </a:r>
            <a:endParaRPr sz="5000" b="1" i="0" u="none" strike="noStrike" cap="none">
              <a:solidFill>
                <a:srgbClr val="511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19"/>
          <p:cNvSpPr txBox="1"/>
          <p:nvPr/>
        </p:nvSpPr>
        <p:spPr>
          <a:xfrm>
            <a:off x="1022700" y="740475"/>
            <a:ext cx="10476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3.1.2 </a:t>
            </a:r>
            <a:r>
              <a:rPr lang="pt-BR" sz="69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SCRUM - RITUAIS E CERIMÔNIAS</a:t>
            </a:r>
            <a:endParaRPr sz="18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1285825" y="4609600"/>
            <a:ext cx="133437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Retrospectiva também conhecida como Retrô, é o momento que o time analisa e última sprint, o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 foi bom e o que foi ruim e precisa melhorar. O resultado desse evento é um Plano de Ação de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melhorias para a próxima sprint.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Essa é uma das maiores vantagens de metodologias ágeis, a otimização do trabalho é feita durante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projeto, não somente no final, possibilitando a melhoria contínua do time.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30909" y="1"/>
            <a:ext cx="5026891" cy="49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2591625" y="3528599"/>
            <a:ext cx="419152" cy="419152"/>
            <a:chOff x="0" y="0"/>
            <a:chExt cx="1422300" cy="1422300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1422300" cy="1422300"/>
            </a:xfrm>
            <a:prstGeom prst="roundRect">
              <a:avLst>
                <a:gd name="adj" fmla="val 9200"/>
              </a:avLst>
            </a:prstGeom>
            <a:solidFill>
              <a:srgbClr val="F0F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71244" y="471287"/>
              <a:ext cx="479898" cy="479822"/>
            </a:xfrm>
            <a:custGeom>
              <a:avLst/>
              <a:gdLst/>
              <a:ahLst/>
              <a:cxnLst/>
              <a:rect l="l" t="t" r="r" b="b"/>
              <a:pathLst>
                <a:path w="21600" h="21599" extrusionOk="0">
                  <a:moveTo>
                    <a:pt x="10463" y="0"/>
                  </a:moveTo>
                  <a:cubicBezTo>
                    <a:pt x="10040" y="0"/>
                    <a:pt x="9701" y="-1"/>
                    <a:pt x="9426" y="16"/>
                  </a:cubicBezTo>
                  <a:cubicBezTo>
                    <a:pt x="9150" y="32"/>
                    <a:pt x="8938" y="67"/>
                    <a:pt x="8769" y="138"/>
                  </a:cubicBezTo>
                  <a:cubicBezTo>
                    <a:pt x="8528" y="226"/>
                    <a:pt x="8309" y="366"/>
                    <a:pt x="8128" y="548"/>
                  </a:cubicBezTo>
                  <a:cubicBezTo>
                    <a:pt x="7946" y="730"/>
                    <a:pt x="7807" y="950"/>
                    <a:pt x="7719" y="1191"/>
                  </a:cubicBezTo>
                  <a:cubicBezTo>
                    <a:pt x="7649" y="1360"/>
                    <a:pt x="7613" y="1571"/>
                    <a:pt x="7596" y="1846"/>
                  </a:cubicBezTo>
                  <a:cubicBezTo>
                    <a:pt x="7578" y="2120"/>
                    <a:pt x="7578" y="2458"/>
                    <a:pt x="7578" y="2882"/>
                  </a:cubicBezTo>
                  <a:lnTo>
                    <a:pt x="7578" y="7579"/>
                  </a:lnTo>
                  <a:lnTo>
                    <a:pt x="2885" y="7579"/>
                  </a:lnTo>
                  <a:cubicBezTo>
                    <a:pt x="2462" y="7579"/>
                    <a:pt x="2123" y="7578"/>
                    <a:pt x="1848" y="7595"/>
                  </a:cubicBezTo>
                  <a:cubicBezTo>
                    <a:pt x="1572" y="7611"/>
                    <a:pt x="1360" y="7646"/>
                    <a:pt x="1191" y="7716"/>
                  </a:cubicBezTo>
                  <a:cubicBezTo>
                    <a:pt x="950" y="7805"/>
                    <a:pt x="731" y="7945"/>
                    <a:pt x="550" y="8127"/>
                  </a:cubicBezTo>
                  <a:cubicBezTo>
                    <a:pt x="368" y="8309"/>
                    <a:pt x="229" y="8528"/>
                    <a:pt x="142" y="8770"/>
                  </a:cubicBezTo>
                  <a:cubicBezTo>
                    <a:pt x="71" y="8939"/>
                    <a:pt x="35" y="9150"/>
                    <a:pt x="18" y="9425"/>
                  </a:cubicBezTo>
                  <a:cubicBezTo>
                    <a:pt x="0" y="9699"/>
                    <a:pt x="0" y="10037"/>
                    <a:pt x="0" y="10461"/>
                  </a:cubicBezTo>
                  <a:lnTo>
                    <a:pt x="0" y="11134"/>
                  </a:lnTo>
                  <a:cubicBezTo>
                    <a:pt x="0" y="11558"/>
                    <a:pt x="0" y="11897"/>
                    <a:pt x="18" y="12172"/>
                  </a:cubicBezTo>
                  <a:cubicBezTo>
                    <a:pt x="35" y="12448"/>
                    <a:pt x="71" y="12660"/>
                    <a:pt x="142" y="12829"/>
                  </a:cubicBezTo>
                  <a:cubicBezTo>
                    <a:pt x="229" y="13070"/>
                    <a:pt x="369" y="13289"/>
                    <a:pt x="550" y="13470"/>
                  </a:cubicBezTo>
                  <a:cubicBezTo>
                    <a:pt x="731" y="13651"/>
                    <a:pt x="950" y="13791"/>
                    <a:pt x="1191" y="13879"/>
                  </a:cubicBezTo>
                  <a:cubicBezTo>
                    <a:pt x="1360" y="13949"/>
                    <a:pt x="1572" y="13985"/>
                    <a:pt x="1848" y="14002"/>
                  </a:cubicBezTo>
                  <a:cubicBezTo>
                    <a:pt x="2123" y="14020"/>
                    <a:pt x="2462" y="14020"/>
                    <a:pt x="2885" y="14020"/>
                  </a:cubicBezTo>
                  <a:lnTo>
                    <a:pt x="7578" y="14020"/>
                  </a:lnTo>
                  <a:lnTo>
                    <a:pt x="7578" y="18713"/>
                  </a:lnTo>
                  <a:cubicBezTo>
                    <a:pt x="7578" y="19137"/>
                    <a:pt x="7578" y="19476"/>
                    <a:pt x="7596" y="19751"/>
                  </a:cubicBezTo>
                  <a:cubicBezTo>
                    <a:pt x="7613" y="20027"/>
                    <a:pt x="7649" y="20238"/>
                    <a:pt x="7719" y="20408"/>
                  </a:cubicBezTo>
                  <a:cubicBezTo>
                    <a:pt x="7807" y="20649"/>
                    <a:pt x="7946" y="20868"/>
                    <a:pt x="8128" y="21049"/>
                  </a:cubicBezTo>
                  <a:cubicBezTo>
                    <a:pt x="8309" y="21230"/>
                    <a:pt x="8528" y="21370"/>
                    <a:pt x="8769" y="21457"/>
                  </a:cubicBezTo>
                  <a:cubicBezTo>
                    <a:pt x="8938" y="21528"/>
                    <a:pt x="9150" y="21564"/>
                    <a:pt x="9426" y="21581"/>
                  </a:cubicBezTo>
                  <a:cubicBezTo>
                    <a:pt x="9701" y="21599"/>
                    <a:pt x="10040" y="21599"/>
                    <a:pt x="10463" y="21599"/>
                  </a:cubicBezTo>
                  <a:lnTo>
                    <a:pt x="11137" y="21599"/>
                  </a:lnTo>
                  <a:cubicBezTo>
                    <a:pt x="11560" y="21599"/>
                    <a:pt x="11898" y="21599"/>
                    <a:pt x="12172" y="21581"/>
                  </a:cubicBezTo>
                  <a:cubicBezTo>
                    <a:pt x="12447" y="21564"/>
                    <a:pt x="12658" y="21528"/>
                    <a:pt x="12827" y="21457"/>
                  </a:cubicBezTo>
                  <a:cubicBezTo>
                    <a:pt x="13069" y="21370"/>
                    <a:pt x="13288" y="21230"/>
                    <a:pt x="13470" y="21049"/>
                  </a:cubicBezTo>
                  <a:cubicBezTo>
                    <a:pt x="13652" y="20868"/>
                    <a:pt x="13792" y="20649"/>
                    <a:pt x="13881" y="20408"/>
                  </a:cubicBezTo>
                  <a:cubicBezTo>
                    <a:pt x="13951" y="20238"/>
                    <a:pt x="13987" y="20027"/>
                    <a:pt x="14004" y="19751"/>
                  </a:cubicBezTo>
                  <a:cubicBezTo>
                    <a:pt x="14022" y="19476"/>
                    <a:pt x="14022" y="19137"/>
                    <a:pt x="14022" y="18713"/>
                  </a:cubicBezTo>
                  <a:lnTo>
                    <a:pt x="14022" y="14020"/>
                  </a:lnTo>
                  <a:lnTo>
                    <a:pt x="18715" y="14020"/>
                  </a:lnTo>
                  <a:cubicBezTo>
                    <a:pt x="19138" y="14020"/>
                    <a:pt x="19476" y="14020"/>
                    <a:pt x="19750" y="14002"/>
                  </a:cubicBezTo>
                  <a:cubicBezTo>
                    <a:pt x="20025" y="13985"/>
                    <a:pt x="20236" y="13949"/>
                    <a:pt x="20405" y="13879"/>
                  </a:cubicBezTo>
                  <a:cubicBezTo>
                    <a:pt x="20647" y="13791"/>
                    <a:pt x="20866" y="13652"/>
                    <a:pt x="21048" y="13470"/>
                  </a:cubicBezTo>
                  <a:cubicBezTo>
                    <a:pt x="21230" y="13289"/>
                    <a:pt x="21370" y="13070"/>
                    <a:pt x="21458" y="12829"/>
                  </a:cubicBezTo>
                  <a:cubicBezTo>
                    <a:pt x="21529" y="12660"/>
                    <a:pt x="21565" y="12448"/>
                    <a:pt x="21582" y="12172"/>
                  </a:cubicBezTo>
                  <a:cubicBezTo>
                    <a:pt x="21600" y="11897"/>
                    <a:pt x="21600" y="11558"/>
                    <a:pt x="21600" y="11134"/>
                  </a:cubicBezTo>
                  <a:lnTo>
                    <a:pt x="21600" y="10461"/>
                  </a:lnTo>
                  <a:cubicBezTo>
                    <a:pt x="21600" y="10037"/>
                    <a:pt x="21600" y="9699"/>
                    <a:pt x="21582" y="9425"/>
                  </a:cubicBezTo>
                  <a:cubicBezTo>
                    <a:pt x="21565" y="9150"/>
                    <a:pt x="21529" y="8939"/>
                    <a:pt x="21458" y="8770"/>
                  </a:cubicBezTo>
                  <a:cubicBezTo>
                    <a:pt x="21370" y="8528"/>
                    <a:pt x="21230" y="8309"/>
                    <a:pt x="21048" y="8127"/>
                  </a:cubicBezTo>
                  <a:cubicBezTo>
                    <a:pt x="20866" y="7945"/>
                    <a:pt x="20647" y="7805"/>
                    <a:pt x="20405" y="7716"/>
                  </a:cubicBezTo>
                  <a:cubicBezTo>
                    <a:pt x="20236" y="7646"/>
                    <a:pt x="20025" y="7611"/>
                    <a:pt x="19750" y="7595"/>
                  </a:cubicBezTo>
                  <a:cubicBezTo>
                    <a:pt x="19476" y="7578"/>
                    <a:pt x="19138" y="7579"/>
                    <a:pt x="18715" y="7579"/>
                  </a:cubicBezTo>
                  <a:lnTo>
                    <a:pt x="14022" y="7579"/>
                  </a:lnTo>
                  <a:lnTo>
                    <a:pt x="14022" y="2882"/>
                  </a:lnTo>
                  <a:cubicBezTo>
                    <a:pt x="14022" y="2458"/>
                    <a:pt x="14022" y="2120"/>
                    <a:pt x="14004" y="1846"/>
                  </a:cubicBezTo>
                  <a:cubicBezTo>
                    <a:pt x="13987" y="1571"/>
                    <a:pt x="13951" y="1360"/>
                    <a:pt x="13881" y="1191"/>
                  </a:cubicBezTo>
                  <a:cubicBezTo>
                    <a:pt x="13792" y="949"/>
                    <a:pt x="13652" y="730"/>
                    <a:pt x="13470" y="548"/>
                  </a:cubicBezTo>
                  <a:cubicBezTo>
                    <a:pt x="13288" y="366"/>
                    <a:pt x="13069" y="226"/>
                    <a:pt x="12827" y="138"/>
                  </a:cubicBezTo>
                  <a:cubicBezTo>
                    <a:pt x="12658" y="67"/>
                    <a:pt x="12447" y="32"/>
                    <a:pt x="12172" y="16"/>
                  </a:cubicBezTo>
                  <a:cubicBezTo>
                    <a:pt x="11898" y="-1"/>
                    <a:pt x="11560" y="0"/>
                    <a:pt x="11137" y="0"/>
                  </a:cubicBezTo>
                  <a:lnTo>
                    <a:pt x="10463" y="0"/>
                  </a:lnTo>
                  <a:close/>
                </a:path>
              </a:pathLst>
            </a:custGeom>
            <a:solidFill>
              <a:srgbClr val="68DE5A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465240" cy="31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/>
          <p:nvPr/>
        </p:nvSpPr>
        <p:spPr>
          <a:xfrm>
            <a:off x="2546525" y="1959050"/>
            <a:ext cx="41985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pt-BR" sz="82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8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445075" y="3528600"/>
            <a:ext cx="12810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 action="ppaction://hlinksldjump"/>
              </a:rPr>
              <a:t>Manifesto Ágil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" name="Google Shape;117;p2"/>
          <p:cNvGrpSpPr/>
          <p:nvPr/>
        </p:nvGrpSpPr>
        <p:grpSpPr>
          <a:xfrm>
            <a:off x="2591625" y="4086603"/>
            <a:ext cx="419152" cy="419152"/>
            <a:chOff x="0" y="0"/>
            <a:chExt cx="1422300" cy="1422300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1422300" cy="1422300"/>
            </a:xfrm>
            <a:prstGeom prst="roundRect">
              <a:avLst>
                <a:gd name="adj" fmla="val 9200"/>
              </a:avLst>
            </a:prstGeom>
            <a:solidFill>
              <a:srgbClr val="F0F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71244" y="471287"/>
              <a:ext cx="479898" cy="479822"/>
            </a:xfrm>
            <a:custGeom>
              <a:avLst/>
              <a:gdLst/>
              <a:ahLst/>
              <a:cxnLst/>
              <a:rect l="l" t="t" r="r" b="b"/>
              <a:pathLst>
                <a:path w="21600" h="21599" extrusionOk="0">
                  <a:moveTo>
                    <a:pt x="10463" y="0"/>
                  </a:moveTo>
                  <a:cubicBezTo>
                    <a:pt x="10040" y="0"/>
                    <a:pt x="9701" y="-1"/>
                    <a:pt x="9426" y="16"/>
                  </a:cubicBezTo>
                  <a:cubicBezTo>
                    <a:pt x="9150" y="32"/>
                    <a:pt x="8938" y="67"/>
                    <a:pt x="8769" y="138"/>
                  </a:cubicBezTo>
                  <a:cubicBezTo>
                    <a:pt x="8528" y="226"/>
                    <a:pt x="8309" y="366"/>
                    <a:pt x="8128" y="548"/>
                  </a:cubicBezTo>
                  <a:cubicBezTo>
                    <a:pt x="7946" y="730"/>
                    <a:pt x="7807" y="950"/>
                    <a:pt x="7719" y="1191"/>
                  </a:cubicBezTo>
                  <a:cubicBezTo>
                    <a:pt x="7649" y="1360"/>
                    <a:pt x="7613" y="1571"/>
                    <a:pt x="7596" y="1846"/>
                  </a:cubicBezTo>
                  <a:cubicBezTo>
                    <a:pt x="7578" y="2120"/>
                    <a:pt x="7578" y="2458"/>
                    <a:pt x="7578" y="2882"/>
                  </a:cubicBezTo>
                  <a:lnTo>
                    <a:pt x="7578" y="7579"/>
                  </a:lnTo>
                  <a:lnTo>
                    <a:pt x="2885" y="7579"/>
                  </a:lnTo>
                  <a:cubicBezTo>
                    <a:pt x="2462" y="7579"/>
                    <a:pt x="2123" y="7578"/>
                    <a:pt x="1848" y="7595"/>
                  </a:cubicBezTo>
                  <a:cubicBezTo>
                    <a:pt x="1572" y="7611"/>
                    <a:pt x="1360" y="7646"/>
                    <a:pt x="1191" y="7716"/>
                  </a:cubicBezTo>
                  <a:cubicBezTo>
                    <a:pt x="950" y="7805"/>
                    <a:pt x="731" y="7945"/>
                    <a:pt x="550" y="8127"/>
                  </a:cubicBezTo>
                  <a:cubicBezTo>
                    <a:pt x="368" y="8309"/>
                    <a:pt x="229" y="8528"/>
                    <a:pt x="142" y="8770"/>
                  </a:cubicBezTo>
                  <a:cubicBezTo>
                    <a:pt x="71" y="8939"/>
                    <a:pt x="35" y="9150"/>
                    <a:pt x="18" y="9425"/>
                  </a:cubicBezTo>
                  <a:cubicBezTo>
                    <a:pt x="0" y="9699"/>
                    <a:pt x="0" y="10037"/>
                    <a:pt x="0" y="10461"/>
                  </a:cubicBezTo>
                  <a:lnTo>
                    <a:pt x="0" y="11134"/>
                  </a:lnTo>
                  <a:cubicBezTo>
                    <a:pt x="0" y="11558"/>
                    <a:pt x="0" y="11897"/>
                    <a:pt x="18" y="12172"/>
                  </a:cubicBezTo>
                  <a:cubicBezTo>
                    <a:pt x="35" y="12448"/>
                    <a:pt x="71" y="12660"/>
                    <a:pt x="142" y="12829"/>
                  </a:cubicBezTo>
                  <a:cubicBezTo>
                    <a:pt x="229" y="13070"/>
                    <a:pt x="369" y="13289"/>
                    <a:pt x="550" y="13470"/>
                  </a:cubicBezTo>
                  <a:cubicBezTo>
                    <a:pt x="731" y="13651"/>
                    <a:pt x="950" y="13791"/>
                    <a:pt x="1191" y="13879"/>
                  </a:cubicBezTo>
                  <a:cubicBezTo>
                    <a:pt x="1360" y="13949"/>
                    <a:pt x="1572" y="13985"/>
                    <a:pt x="1848" y="14002"/>
                  </a:cubicBezTo>
                  <a:cubicBezTo>
                    <a:pt x="2123" y="14020"/>
                    <a:pt x="2462" y="14020"/>
                    <a:pt x="2885" y="14020"/>
                  </a:cubicBezTo>
                  <a:lnTo>
                    <a:pt x="7578" y="14020"/>
                  </a:lnTo>
                  <a:lnTo>
                    <a:pt x="7578" y="18713"/>
                  </a:lnTo>
                  <a:cubicBezTo>
                    <a:pt x="7578" y="19137"/>
                    <a:pt x="7578" y="19476"/>
                    <a:pt x="7596" y="19751"/>
                  </a:cubicBezTo>
                  <a:cubicBezTo>
                    <a:pt x="7613" y="20027"/>
                    <a:pt x="7649" y="20238"/>
                    <a:pt x="7719" y="20408"/>
                  </a:cubicBezTo>
                  <a:cubicBezTo>
                    <a:pt x="7807" y="20649"/>
                    <a:pt x="7946" y="20868"/>
                    <a:pt x="8128" y="21049"/>
                  </a:cubicBezTo>
                  <a:cubicBezTo>
                    <a:pt x="8309" y="21230"/>
                    <a:pt x="8528" y="21370"/>
                    <a:pt x="8769" y="21457"/>
                  </a:cubicBezTo>
                  <a:cubicBezTo>
                    <a:pt x="8938" y="21528"/>
                    <a:pt x="9150" y="21564"/>
                    <a:pt x="9426" y="21581"/>
                  </a:cubicBezTo>
                  <a:cubicBezTo>
                    <a:pt x="9701" y="21599"/>
                    <a:pt x="10040" y="21599"/>
                    <a:pt x="10463" y="21599"/>
                  </a:cubicBezTo>
                  <a:lnTo>
                    <a:pt x="11137" y="21599"/>
                  </a:lnTo>
                  <a:cubicBezTo>
                    <a:pt x="11560" y="21599"/>
                    <a:pt x="11898" y="21599"/>
                    <a:pt x="12172" y="21581"/>
                  </a:cubicBezTo>
                  <a:cubicBezTo>
                    <a:pt x="12447" y="21564"/>
                    <a:pt x="12658" y="21528"/>
                    <a:pt x="12827" y="21457"/>
                  </a:cubicBezTo>
                  <a:cubicBezTo>
                    <a:pt x="13069" y="21370"/>
                    <a:pt x="13288" y="21230"/>
                    <a:pt x="13470" y="21049"/>
                  </a:cubicBezTo>
                  <a:cubicBezTo>
                    <a:pt x="13652" y="20868"/>
                    <a:pt x="13792" y="20649"/>
                    <a:pt x="13881" y="20408"/>
                  </a:cubicBezTo>
                  <a:cubicBezTo>
                    <a:pt x="13951" y="20238"/>
                    <a:pt x="13987" y="20027"/>
                    <a:pt x="14004" y="19751"/>
                  </a:cubicBezTo>
                  <a:cubicBezTo>
                    <a:pt x="14022" y="19476"/>
                    <a:pt x="14022" y="19137"/>
                    <a:pt x="14022" y="18713"/>
                  </a:cubicBezTo>
                  <a:lnTo>
                    <a:pt x="14022" y="14020"/>
                  </a:lnTo>
                  <a:lnTo>
                    <a:pt x="18715" y="14020"/>
                  </a:lnTo>
                  <a:cubicBezTo>
                    <a:pt x="19138" y="14020"/>
                    <a:pt x="19476" y="14020"/>
                    <a:pt x="19750" y="14002"/>
                  </a:cubicBezTo>
                  <a:cubicBezTo>
                    <a:pt x="20025" y="13985"/>
                    <a:pt x="20236" y="13949"/>
                    <a:pt x="20405" y="13879"/>
                  </a:cubicBezTo>
                  <a:cubicBezTo>
                    <a:pt x="20647" y="13791"/>
                    <a:pt x="20866" y="13652"/>
                    <a:pt x="21048" y="13470"/>
                  </a:cubicBezTo>
                  <a:cubicBezTo>
                    <a:pt x="21230" y="13289"/>
                    <a:pt x="21370" y="13070"/>
                    <a:pt x="21458" y="12829"/>
                  </a:cubicBezTo>
                  <a:cubicBezTo>
                    <a:pt x="21529" y="12660"/>
                    <a:pt x="21565" y="12448"/>
                    <a:pt x="21582" y="12172"/>
                  </a:cubicBezTo>
                  <a:cubicBezTo>
                    <a:pt x="21600" y="11897"/>
                    <a:pt x="21600" y="11558"/>
                    <a:pt x="21600" y="11134"/>
                  </a:cubicBezTo>
                  <a:lnTo>
                    <a:pt x="21600" y="10461"/>
                  </a:lnTo>
                  <a:cubicBezTo>
                    <a:pt x="21600" y="10037"/>
                    <a:pt x="21600" y="9699"/>
                    <a:pt x="21582" y="9425"/>
                  </a:cubicBezTo>
                  <a:cubicBezTo>
                    <a:pt x="21565" y="9150"/>
                    <a:pt x="21529" y="8939"/>
                    <a:pt x="21458" y="8770"/>
                  </a:cubicBezTo>
                  <a:cubicBezTo>
                    <a:pt x="21370" y="8528"/>
                    <a:pt x="21230" y="8309"/>
                    <a:pt x="21048" y="8127"/>
                  </a:cubicBezTo>
                  <a:cubicBezTo>
                    <a:pt x="20866" y="7945"/>
                    <a:pt x="20647" y="7805"/>
                    <a:pt x="20405" y="7716"/>
                  </a:cubicBezTo>
                  <a:cubicBezTo>
                    <a:pt x="20236" y="7646"/>
                    <a:pt x="20025" y="7611"/>
                    <a:pt x="19750" y="7595"/>
                  </a:cubicBezTo>
                  <a:cubicBezTo>
                    <a:pt x="19476" y="7578"/>
                    <a:pt x="19138" y="7579"/>
                    <a:pt x="18715" y="7579"/>
                  </a:cubicBezTo>
                  <a:lnTo>
                    <a:pt x="14022" y="7579"/>
                  </a:lnTo>
                  <a:lnTo>
                    <a:pt x="14022" y="2882"/>
                  </a:lnTo>
                  <a:cubicBezTo>
                    <a:pt x="14022" y="2458"/>
                    <a:pt x="14022" y="2120"/>
                    <a:pt x="14004" y="1846"/>
                  </a:cubicBezTo>
                  <a:cubicBezTo>
                    <a:pt x="13987" y="1571"/>
                    <a:pt x="13951" y="1360"/>
                    <a:pt x="13881" y="1191"/>
                  </a:cubicBezTo>
                  <a:cubicBezTo>
                    <a:pt x="13792" y="949"/>
                    <a:pt x="13652" y="730"/>
                    <a:pt x="13470" y="548"/>
                  </a:cubicBezTo>
                  <a:cubicBezTo>
                    <a:pt x="13288" y="366"/>
                    <a:pt x="13069" y="226"/>
                    <a:pt x="12827" y="138"/>
                  </a:cubicBezTo>
                  <a:cubicBezTo>
                    <a:pt x="12658" y="67"/>
                    <a:pt x="12447" y="32"/>
                    <a:pt x="12172" y="16"/>
                  </a:cubicBezTo>
                  <a:cubicBezTo>
                    <a:pt x="11898" y="-1"/>
                    <a:pt x="11560" y="0"/>
                    <a:pt x="11137" y="0"/>
                  </a:cubicBezTo>
                  <a:lnTo>
                    <a:pt x="10463" y="0"/>
                  </a:lnTo>
                  <a:close/>
                </a:path>
              </a:pathLst>
            </a:custGeom>
            <a:solidFill>
              <a:srgbClr val="68DE5A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0" name="Google Shape;120;p2"/>
          <p:cNvSpPr txBox="1"/>
          <p:nvPr/>
        </p:nvSpPr>
        <p:spPr>
          <a:xfrm>
            <a:off x="3445075" y="4086604"/>
            <a:ext cx="12810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 action="ppaction://hlinksldjump"/>
              </a:rPr>
              <a:t>Os princípios ágeis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1" name="Google Shape;121;p2"/>
          <p:cNvGrpSpPr/>
          <p:nvPr/>
        </p:nvGrpSpPr>
        <p:grpSpPr>
          <a:xfrm>
            <a:off x="2591625" y="4668869"/>
            <a:ext cx="419152" cy="419152"/>
            <a:chOff x="0" y="0"/>
            <a:chExt cx="1422300" cy="1422300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1422300" cy="1422300"/>
            </a:xfrm>
            <a:prstGeom prst="roundRect">
              <a:avLst>
                <a:gd name="adj" fmla="val 9200"/>
              </a:avLst>
            </a:prstGeom>
            <a:solidFill>
              <a:srgbClr val="F0F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71244" y="471287"/>
              <a:ext cx="479898" cy="479822"/>
            </a:xfrm>
            <a:custGeom>
              <a:avLst/>
              <a:gdLst/>
              <a:ahLst/>
              <a:cxnLst/>
              <a:rect l="l" t="t" r="r" b="b"/>
              <a:pathLst>
                <a:path w="21600" h="21599" extrusionOk="0">
                  <a:moveTo>
                    <a:pt x="10463" y="0"/>
                  </a:moveTo>
                  <a:cubicBezTo>
                    <a:pt x="10040" y="0"/>
                    <a:pt x="9701" y="-1"/>
                    <a:pt x="9426" y="16"/>
                  </a:cubicBezTo>
                  <a:cubicBezTo>
                    <a:pt x="9150" y="32"/>
                    <a:pt x="8938" y="67"/>
                    <a:pt x="8769" y="138"/>
                  </a:cubicBezTo>
                  <a:cubicBezTo>
                    <a:pt x="8528" y="226"/>
                    <a:pt x="8309" y="366"/>
                    <a:pt x="8128" y="548"/>
                  </a:cubicBezTo>
                  <a:cubicBezTo>
                    <a:pt x="7946" y="730"/>
                    <a:pt x="7807" y="950"/>
                    <a:pt x="7719" y="1191"/>
                  </a:cubicBezTo>
                  <a:cubicBezTo>
                    <a:pt x="7649" y="1360"/>
                    <a:pt x="7613" y="1571"/>
                    <a:pt x="7596" y="1846"/>
                  </a:cubicBezTo>
                  <a:cubicBezTo>
                    <a:pt x="7578" y="2120"/>
                    <a:pt x="7578" y="2458"/>
                    <a:pt x="7578" y="2882"/>
                  </a:cubicBezTo>
                  <a:lnTo>
                    <a:pt x="7578" y="7579"/>
                  </a:lnTo>
                  <a:lnTo>
                    <a:pt x="2885" y="7579"/>
                  </a:lnTo>
                  <a:cubicBezTo>
                    <a:pt x="2462" y="7579"/>
                    <a:pt x="2123" y="7578"/>
                    <a:pt x="1848" y="7595"/>
                  </a:cubicBezTo>
                  <a:cubicBezTo>
                    <a:pt x="1572" y="7611"/>
                    <a:pt x="1360" y="7646"/>
                    <a:pt x="1191" y="7716"/>
                  </a:cubicBezTo>
                  <a:cubicBezTo>
                    <a:pt x="950" y="7805"/>
                    <a:pt x="731" y="7945"/>
                    <a:pt x="550" y="8127"/>
                  </a:cubicBezTo>
                  <a:cubicBezTo>
                    <a:pt x="368" y="8309"/>
                    <a:pt x="229" y="8528"/>
                    <a:pt x="142" y="8770"/>
                  </a:cubicBezTo>
                  <a:cubicBezTo>
                    <a:pt x="71" y="8939"/>
                    <a:pt x="35" y="9150"/>
                    <a:pt x="18" y="9425"/>
                  </a:cubicBezTo>
                  <a:cubicBezTo>
                    <a:pt x="0" y="9699"/>
                    <a:pt x="0" y="10037"/>
                    <a:pt x="0" y="10461"/>
                  </a:cubicBezTo>
                  <a:lnTo>
                    <a:pt x="0" y="11134"/>
                  </a:lnTo>
                  <a:cubicBezTo>
                    <a:pt x="0" y="11558"/>
                    <a:pt x="0" y="11897"/>
                    <a:pt x="18" y="12172"/>
                  </a:cubicBezTo>
                  <a:cubicBezTo>
                    <a:pt x="35" y="12448"/>
                    <a:pt x="71" y="12660"/>
                    <a:pt x="142" y="12829"/>
                  </a:cubicBezTo>
                  <a:cubicBezTo>
                    <a:pt x="229" y="13070"/>
                    <a:pt x="369" y="13289"/>
                    <a:pt x="550" y="13470"/>
                  </a:cubicBezTo>
                  <a:cubicBezTo>
                    <a:pt x="731" y="13651"/>
                    <a:pt x="950" y="13791"/>
                    <a:pt x="1191" y="13879"/>
                  </a:cubicBezTo>
                  <a:cubicBezTo>
                    <a:pt x="1360" y="13949"/>
                    <a:pt x="1572" y="13985"/>
                    <a:pt x="1848" y="14002"/>
                  </a:cubicBezTo>
                  <a:cubicBezTo>
                    <a:pt x="2123" y="14020"/>
                    <a:pt x="2462" y="14020"/>
                    <a:pt x="2885" y="14020"/>
                  </a:cubicBezTo>
                  <a:lnTo>
                    <a:pt x="7578" y="14020"/>
                  </a:lnTo>
                  <a:lnTo>
                    <a:pt x="7578" y="18713"/>
                  </a:lnTo>
                  <a:cubicBezTo>
                    <a:pt x="7578" y="19137"/>
                    <a:pt x="7578" y="19476"/>
                    <a:pt x="7596" y="19751"/>
                  </a:cubicBezTo>
                  <a:cubicBezTo>
                    <a:pt x="7613" y="20027"/>
                    <a:pt x="7649" y="20238"/>
                    <a:pt x="7719" y="20408"/>
                  </a:cubicBezTo>
                  <a:cubicBezTo>
                    <a:pt x="7807" y="20649"/>
                    <a:pt x="7946" y="20868"/>
                    <a:pt x="8128" y="21049"/>
                  </a:cubicBezTo>
                  <a:cubicBezTo>
                    <a:pt x="8309" y="21230"/>
                    <a:pt x="8528" y="21370"/>
                    <a:pt x="8769" y="21457"/>
                  </a:cubicBezTo>
                  <a:cubicBezTo>
                    <a:pt x="8938" y="21528"/>
                    <a:pt x="9150" y="21564"/>
                    <a:pt x="9426" y="21581"/>
                  </a:cubicBezTo>
                  <a:cubicBezTo>
                    <a:pt x="9701" y="21599"/>
                    <a:pt x="10040" y="21599"/>
                    <a:pt x="10463" y="21599"/>
                  </a:cubicBezTo>
                  <a:lnTo>
                    <a:pt x="11137" y="21599"/>
                  </a:lnTo>
                  <a:cubicBezTo>
                    <a:pt x="11560" y="21599"/>
                    <a:pt x="11898" y="21599"/>
                    <a:pt x="12172" y="21581"/>
                  </a:cubicBezTo>
                  <a:cubicBezTo>
                    <a:pt x="12447" y="21564"/>
                    <a:pt x="12658" y="21528"/>
                    <a:pt x="12827" y="21457"/>
                  </a:cubicBezTo>
                  <a:cubicBezTo>
                    <a:pt x="13069" y="21370"/>
                    <a:pt x="13288" y="21230"/>
                    <a:pt x="13470" y="21049"/>
                  </a:cubicBezTo>
                  <a:cubicBezTo>
                    <a:pt x="13652" y="20868"/>
                    <a:pt x="13792" y="20649"/>
                    <a:pt x="13881" y="20408"/>
                  </a:cubicBezTo>
                  <a:cubicBezTo>
                    <a:pt x="13951" y="20238"/>
                    <a:pt x="13987" y="20027"/>
                    <a:pt x="14004" y="19751"/>
                  </a:cubicBezTo>
                  <a:cubicBezTo>
                    <a:pt x="14022" y="19476"/>
                    <a:pt x="14022" y="19137"/>
                    <a:pt x="14022" y="18713"/>
                  </a:cubicBezTo>
                  <a:lnTo>
                    <a:pt x="14022" y="14020"/>
                  </a:lnTo>
                  <a:lnTo>
                    <a:pt x="18715" y="14020"/>
                  </a:lnTo>
                  <a:cubicBezTo>
                    <a:pt x="19138" y="14020"/>
                    <a:pt x="19476" y="14020"/>
                    <a:pt x="19750" y="14002"/>
                  </a:cubicBezTo>
                  <a:cubicBezTo>
                    <a:pt x="20025" y="13985"/>
                    <a:pt x="20236" y="13949"/>
                    <a:pt x="20405" y="13879"/>
                  </a:cubicBezTo>
                  <a:cubicBezTo>
                    <a:pt x="20647" y="13791"/>
                    <a:pt x="20866" y="13652"/>
                    <a:pt x="21048" y="13470"/>
                  </a:cubicBezTo>
                  <a:cubicBezTo>
                    <a:pt x="21230" y="13289"/>
                    <a:pt x="21370" y="13070"/>
                    <a:pt x="21458" y="12829"/>
                  </a:cubicBezTo>
                  <a:cubicBezTo>
                    <a:pt x="21529" y="12660"/>
                    <a:pt x="21565" y="12448"/>
                    <a:pt x="21582" y="12172"/>
                  </a:cubicBezTo>
                  <a:cubicBezTo>
                    <a:pt x="21600" y="11897"/>
                    <a:pt x="21600" y="11558"/>
                    <a:pt x="21600" y="11134"/>
                  </a:cubicBezTo>
                  <a:lnTo>
                    <a:pt x="21600" y="10461"/>
                  </a:lnTo>
                  <a:cubicBezTo>
                    <a:pt x="21600" y="10037"/>
                    <a:pt x="21600" y="9699"/>
                    <a:pt x="21582" y="9425"/>
                  </a:cubicBezTo>
                  <a:cubicBezTo>
                    <a:pt x="21565" y="9150"/>
                    <a:pt x="21529" y="8939"/>
                    <a:pt x="21458" y="8770"/>
                  </a:cubicBezTo>
                  <a:cubicBezTo>
                    <a:pt x="21370" y="8528"/>
                    <a:pt x="21230" y="8309"/>
                    <a:pt x="21048" y="8127"/>
                  </a:cubicBezTo>
                  <a:cubicBezTo>
                    <a:pt x="20866" y="7945"/>
                    <a:pt x="20647" y="7805"/>
                    <a:pt x="20405" y="7716"/>
                  </a:cubicBezTo>
                  <a:cubicBezTo>
                    <a:pt x="20236" y="7646"/>
                    <a:pt x="20025" y="7611"/>
                    <a:pt x="19750" y="7595"/>
                  </a:cubicBezTo>
                  <a:cubicBezTo>
                    <a:pt x="19476" y="7578"/>
                    <a:pt x="19138" y="7579"/>
                    <a:pt x="18715" y="7579"/>
                  </a:cubicBezTo>
                  <a:lnTo>
                    <a:pt x="14022" y="7579"/>
                  </a:lnTo>
                  <a:lnTo>
                    <a:pt x="14022" y="2882"/>
                  </a:lnTo>
                  <a:cubicBezTo>
                    <a:pt x="14022" y="2458"/>
                    <a:pt x="14022" y="2120"/>
                    <a:pt x="14004" y="1846"/>
                  </a:cubicBezTo>
                  <a:cubicBezTo>
                    <a:pt x="13987" y="1571"/>
                    <a:pt x="13951" y="1360"/>
                    <a:pt x="13881" y="1191"/>
                  </a:cubicBezTo>
                  <a:cubicBezTo>
                    <a:pt x="13792" y="949"/>
                    <a:pt x="13652" y="730"/>
                    <a:pt x="13470" y="548"/>
                  </a:cubicBezTo>
                  <a:cubicBezTo>
                    <a:pt x="13288" y="366"/>
                    <a:pt x="13069" y="226"/>
                    <a:pt x="12827" y="138"/>
                  </a:cubicBezTo>
                  <a:cubicBezTo>
                    <a:pt x="12658" y="67"/>
                    <a:pt x="12447" y="32"/>
                    <a:pt x="12172" y="16"/>
                  </a:cubicBezTo>
                  <a:cubicBezTo>
                    <a:pt x="11898" y="-1"/>
                    <a:pt x="11560" y="0"/>
                    <a:pt x="11137" y="0"/>
                  </a:cubicBezTo>
                  <a:lnTo>
                    <a:pt x="10463" y="0"/>
                  </a:lnTo>
                  <a:close/>
                </a:path>
              </a:pathLst>
            </a:custGeom>
            <a:solidFill>
              <a:srgbClr val="68DE5A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4" name="Google Shape;124;p2"/>
          <p:cNvSpPr txBox="1"/>
          <p:nvPr/>
        </p:nvSpPr>
        <p:spPr>
          <a:xfrm>
            <a:off x="3445075" y="4668870"/>
            <a:ext cx="12810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 action="ppaction://hlinksldjump"/>
              </a:rPr>
              <a:t>Os principais métodos ágeis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5" name="Google Shape;125;p2"/>
          <p:cNvGrpSpPr/>
          <p:nvPr/>
        </p:nvGrpSpPr>
        <p:grpSpPr>
          <a:xfrm>
            <a:off x="2591625" y="5226873"/>
            <a:ext cx="419152" cy="419152"/>
            <a:chOff x="0" y="0"/>
            <a:chExt cx="1422300" cy="1422300"/>
          </a:xfrm>
        </p:grpSpPr>
        <p:sp>
          <p:nvSpPr>
            <p:cNvPr id="126" name="Google Shape;126;p2"/>
            <p:cNvSpPr/>
            <p:nvPr/>
          </p:nvSpPr>
          <p:spPr>
            <a:xfrm>
              <a:off x="0" y="0"/>
              <a:ext cx="1422300" cy="1422300"/>
            </a:xfrm>
            <a:prstGeom prst="roundRect">
              <a:avLst>
                <a:gd name="adj" fmla="val 9200"/>
              </a:avLst>
            </a:prstGeom>
            <a:solidFill>
              <a:srgbClr val="F0F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71244" y="471287"/>
              <a:ext cx="479898" cy="479822"/>
            </a:xfrm>
            <a:custGeom>
              <a:avLst/>
              <a:gdLst/>
              <a:ahLst/>
              <a:cxnLst/>
              <a:rect l="l" t="t" r="r" b="b"/>
              <a:pathLst>
                <a:path w="21600" h="21599" extrusionOk="0">
                  <a:moveTo>
                    <a:pt x="10463" y="0"/>
                  </a:moveTo>
                  <a:cubicBezTo>
                    <a:pt x="10040" y="0"/>
                    <a:pt x="9701" y="-1"/>
                    <a:pt x="9426" y="16"/>
                  </a:cubicBezTo>
                  <a:cubicBezTo>
                    <a:pt x="9150" y="32"/>
                    <a:pt x="8938" y="67"/>
                    <a:pt x="8769" y="138"/>
                  </a:cubicBezTo>
                  <a:cubicBezTo>
                    <a:pt x="8528" y="226"/>
                    <a:pt x="8309" y="366"/>
                    <a:pt x="8128" y="548"/>
                  </a:cubicBezTo>
                  <a:cubicBezTo>
                    <a:pt x="7946" y="730"/>
                    <a:pt x="7807" y="950"/>
                    <a:pt x="7719" y="1191"/>
                  </a:cubicBezTo>
                  <a:cubicBezTo>
                    <a:pt x="7649" y="1360"/>
                    <a:pt x="7613" y="1571"/>
                    <a:pt x="7596" y="1846"/>
                  </a:cubicBezTo>
                  <a:cubicBezTo>
                    <a:pt x="7578" y="2120"/>
                    <a:pt x="7578" y="2458"/>
                    <a:pt x="7578" y="2882"/>
                  </a:cubicBezTo>
                  <a:lnTo>
                    <a:pt x="7578" y="7579"/>
                  </a:lnTo>
                  <a:lnTo>
                    <a:pt x="2885" y="7579"/>
                  </a:lnTo>
                  <a:cubicBezTo>
                    <a:pt x="2462" y="7579"/>
                    <a:pt x="2123" y="7578"/>
                    <a:pt x="1848" y="7595"/>
                  </a:cubicBezTo>
                  <a:cubicBezTo>
                    <a:pt x="1572" y="7611"/>
                    <a:pt x="1360" y="7646"/>
                    <a:pt x="1191" y="7716"/>
                  </a:cubicBezTo>
                  <a:cubicBezTo>
                    <a:pt x="950" y="7805"/>
                    <a:pt x="731" y="7945"/>
                    <a:pt x="550" y="8127"/>
                  </a:cubicBezTo>
                  <a:cubicBezTo>
                    <a:pt x="368" y="8309"/>
                    <a:pt x="229" y="8528"/>
                    <a:pt x="142" y="8770"/>
                  </a:cubicBezTo>
                  <a:cubicBezTo>
                    <a:pt x="71" y="8939"/>
                    <a:pt x="35" y="9150"/>
                    <a:pt x="18" y="9425"/>
                  </a:cubicBezTo>
                  <a:cubicBezTo>
                    <a:pt x="0" y="9699"/>
                    <a:pt x="0" y="10037"/>
                    <a:pt x="0" y="10461"/>
                  </a:cubicBezTo>
                  <a:lnTo>
                    <a:pt x="0" y="11134"/>
                  </a:lnTo>
                  <a:cubicBezTo>
                    <a:pt x="0" y="11558"/>
                    <a:pt x="0" y="11897"/>
                    <a:pt x="18" y="12172"/>
                  </a:cubicBezTo>
                  <a:cubicBezTo>
                    <a:pt x="35" y="12448"/>
                    <a:pt x="71" y="12660"/>
                    <a:pt x="142" y="12829"/>
                  </a:cubicBezTo>
                  <a:cubicBezTo>
                    <a:pt x="229" y="13070"/>
                    <a:pt x="369" y="13289"/>
                    <a:pt x="550" y="13470"/>
                  </a:cubicBezTo>
                  <a:cubicBezTo>
                    <a:pt x="731" y="13651"/>
                    <a:pt x="950" y="13791"/>
                    <a:pt x="1191" y="13879"/>
                  </a:cubicBezTo>
                  <a:cubicBezTo>
                    <a:pt x="1360" y="13949"/>
                    <a:pt x="1572" y="13985"/>
                    <a:pt x="1848" y="14002"/>
                  </a:cubicBezTo>
                  <a:cubicBezTo>
                    <a:pt x="2123" y="14020"/>
                    <a:pt x="2462" y="14020"/>
                    <a:pt x="2885" y="14020"/>
                  </a:cubicBezTo>
                  <a:lnTo>
                    <a:pt x="7578" y="14020"/>
                  </a:lnTo>
                  <a:lnTo>
                    <a:pt x="7578" y="18713"/>
                  </a:lnTo>
                  <a:cubicBezTo>
                    <a:pt x="7578" y="19137"/>
                    <a:pt x="7578" y="19476"/>
                    <a:pt x="7596" y="19751"/>
                  </a:cubicBezTo>
                  <a:cubicBezTo>
                    <a:pt x="7613" y="20027"/>
                    <a:pt x="7649" y="20238"/>
                    <a:pt x="7719" y="20408"/>
                  </a:cubicBezTo>
                  <a:cubicBezTo>
                    <a:pt x="7807" y="20649"/>
                    <a:pt x="7946" y="20868"/>
                    <a:pt x="8128" y="21049"/>
                  </a:cubicBezTo>
                  <a:cubicBezTo>
                    <a:pt x="8309" y="21230"/>
                    <a:pt x="8528" y="21370"/>
                    <a:pt x="8769" y="21457"/>
                  </a:cubicBezTo>
                  <a:cubicBezTo>
                    <a:pt x="8938" y="21528"/>
                    <a:pt x="9150" y="21564"/>
                    <a:pt x="9426" y="21581"/>
                  </a:cubicBezTo>
                  <a:cubicBezTo>
                    <a:pt x="9701" y="21599"/>
                    <a:pt x="10040" y="21599"/>
                    <a:pt x="10463" y="21599"/>
                  </a:cubicBezTo>
                  <a:lnTo>
                    <a:pt x="11137" y="21599"/>
                  </a:lnTo>
                  <a:cubicBezTo>
                    <a:pt x="11560" y="21599"/>
                    <a:pt x="11898" y="21599"/>
                    <a:pt x="12172" y="21581"/>
                  </a:cubicBezTo>
                  <a:cubicBezTo>
                    <a:pt x="12447" y="21564"/>
                    <a:pt x="12658" y="21528"/>
                    <a:pt x="12827" y="21457"/>
                  </a:cubicBezTo>
                  <a:cubicBezTo>
                    <a:pt x="13069" y="21370"/>
                    <a:pt x="13288" y="21230"/>
                    <a:pt x="13470" y="21049"/>
                  </a:cubicBezTo>
                  <a:cubicBezTo>
                    <a:pt x="13652" y="20868"/>
                    <a:pt x="13792" y="20649"/>
                    <a:pt x="13881" y="20408"/>
                  </a:cubicBezTo>
                  <a:cubicBezTo>
                    <a:pt x="13951" y="20238"/>
                    <a:pt x="13987" y="20027"/>
                    <a:pt x="14004" y="19751"/>
                  </a:cubicBezTo>
                  <a:cubicBezTo>
                    <a:pt x="14022" y="19476"/>
                    <a:pt x="14022" y="19137"/>
                    <a:pt x="14022" y="18713"/>
                  </a:cubicBezTo>
                  <a:lnTo>
                    <a:pt x="14022" y="14020"/>
                  </a:lnTo>
                  <a:lnTo>
                    <a:pt x="18715" y="14020"/>
                  </a:lnTo>
                  <a:cubicBezTo>
                    <a:pt x="19138" y="14020"/>
                    <a:pt x="19476" y="14020"/>
                    <a:pt x="19750" y="14002"/>
                  </a:cubicBezTo>
                  <a:cubicBezTo>
                    <a:pt x="20025" y="13985"/>
                    <a:pt x="20236" y="13949"/>
                    <a:pt x="20405" y="13879"/>
                  </a:cubicBezTo>
                  <a:cubicBezTo>
                    <a:pt x="20647" y="13791"/>
                    <a:pt x="20866" y="13652"/>
                    <a:pt x="21048" y="13470"/>
                  </a:cubicBezTo>
                  <a:cubicBezTo>
                    <a:pt x="21230" y="13289"/>
                    <a:pt x="21370" y="13070"/>
                    <a:pt x="21458" y="12829"/>
                  </a:cubicBezTo>
                  <a:cubicBezTo>
                    <a:pt x="21529" y="12660"/>
                    <a:pt x="21565" y="12448"/>
                    <a:pt x="21582" y="12172"/>
                  </a:cubicBezTo>
                  <a:cubicBezTo>
                    <a:pt x="21600" y="11897"/>
                    <a:pt x="21600" y="11558"/>
                    <a:pt x="21600" y="11134"/>
                  </a:cubicBezTo>
                  <a:lnTo>
                    <a:pt x="21600" y="10461"/>
                  </a:lnTo>
                  <a:cubicBezTo>
                    <a:pt x="21600" y="10037"/>
                    <a:pt x="21600" y="9699"/>
                    <a:pt x="21582" y="9425"/>
                  </a:cubicBezTo>
                  <a:cubicBezTo>
                    <a:pt x="21565" y="9150"/>
                    <a:pt x="21529" y="8939"/>
                    <a:pt x="21458" y="8770"/>
                  </a:cubicBezTo>
                  <a:cubicBezTo>
                    <a:pt x="21370" y="8528"/>
                    <a:pt x="21230" y="8309"/>
                    <a:pt x="21048" y="8127"/>
                  </a:cubicBezTo>
                  <a:cubicBezTo>
                    <a:pt x="20866" y="7945"/>
                    <a:pt x="20647" y="7805"/>
                    <a:pt x="20405" y="7716"/>
                  </a:cubicBezTo>
                  <a:cubicBezTo>
                    <a:pt x="20236" y="7646"/>
                    <a:pt x="20025" y="7611"/>
                    <a:pt x="19750" y="7595"/>
                  </a:cubicBezTo>
                  <a:cubicBezTo>
                    <a:pt x="19476" y="7578"/>
                    <a:pt x="19138" y="7579"/>
                    <a:pt x="18715" y="7579"/>
                  </a:cubicBezTo>
                  <a:lnTo>
                    <a:pt x="14022" y="7579"/>
                  </a:lnTo>
                  <a:lnTo>
                    <a:pt x="14022" y="2882"/>
                  </a:lnTo>
                  <a:cubicBezTo>
                    <a:pt x="14022" y="2458"/>
                    <a:pt x="14022" y="2120"/>
                    <a:pt x="14004" y="1846"/>
                  </a:cubicBezTo>
                  <a:cubicBezTo>
                    <a:pt x="13987" y="1571"/>
                    <a:pt x="13951" y="1360"/>
                    <a:pt x="13881" y="1191"/>
                  </a:cubicBezTo>
                  <a:cubicBezTo>
                    <a:pt x="13792" y="949"/>
                    <a:pt x="13652" y="730"/>
                    <a:pt x="13470" y="548"/>
                  </a:cubicBezTo>
                  <a:cubicBezTo>
                    <a:pt x="13288" y="366"/>
                    <a:pt x="13069" y="226"/>
                    <a:pt x="12827" y="138"/>
                  </a:cubicBezTo>
                  <a:cubicBezTo>
                    <a:pt x="12658" y="67"/>
                    <a:pt x="12447" y="32"/>
                    <a:pt x="12172" y="16"/>
                  </a:cubicBezTo>
                  <a:cubicBezTo>
                    <a:pt x="11898" y="-1"/>
                    <a:pt x="11560" y="0"/>
                    <a:pt x="11137" y="0"/>
                  </a:cubicBezTo>
                  <a:lnTo>
                    <a:pt x="10463" y="0"/>
                  </a:lnTo>
                  <a:close/>
                </a:path>
              </a:pathLst>
            </a:custGeom>
            <a:solidFill>
              <a:srgbClr val="68DE5A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8" name="Google Shape;128;p2"/>
          <p:cNvSpPr txBox="1"/>
          <p:nvPr/>
        </p:nvSpPr>
        <p:spPr>
          <a:xfrm>
            <a:off x="3445075" y="5226874"/>
            <a:ext cx="12810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 action="ppaction://hlinksldjump"/>
              </a:rPr>
              <a:t>SCRUM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91625" y="5784877"/>
            <a:ext cx="419152" cy="419152"/>
            <a:chOff x="0" y="0"/>
            <a:chExt cx="1422300" cy="1422300"/>
          </a:xfrm>
        </p:grpSpPr>
        <p:sp>
          <p:nvSpPr>
            <p:cNvPr id="130" name="Google Shape;130;p2"/>
            <p:cNvSpPr/>
            <p:nvPr/>
          </p:nvSpPr>
          <p:spPr>
            <a:xfrm>
              <a:off x="0" y="0"/>
              <a:ext cx="1422300" cy="1422300"/>
            </a:xfrm>
            <a:prstGeom prst="roundRect">
              <a:avLst>
                <a:gd name="adj" fmla="val 9200"/>
              </a:avLst>
            </a:prstGeom>
            <a:solidFill>
              <a:srgbClr val="F0F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71244" y="471287"/>
              <a:ext cx="479898" cy="479822"/>
            </a:xfrm>
            <a:custGeom>
              <a:avLst/>
              <a:gdLst/>
              <a:ahLst/>
              <a:cxnLst/>
              <a:rect l="l" t="t" r="r" b="b"/>
              <a:pathLst>
                <a:path w="21600" h="21599" extrusionOk="0">
                  <a:moveTo>
                    <a:pt x="10463" y="0"/>
                  </a:moveTo>
                  <a:cubicBezTo>
                    <a:pt x="10040" y="0"/>
                    <a:pt x="9701" y="-1"/>
                    <a:pt x="9426" y="16"/>
                  </a:cubicBezTo>
                  <a:cubicBezTo>
                    <a:pt x="9150" y="32"/>
                    <a:pt x="8938" y="67"/>
                    <a:pt x="8769" y="138"/>
                  </a:cubicBezTo>
                  <a:cubicBezTo>
                    <a:pt x="8528" y="226"/>
                    <a:pt x="8309" y="366"/>
                    <a:pt x="8128" y="548"/>
                  </a:cubicBezTo>
                  <a:cubicBezTo>
                    <a:pt x="7946" y="730"/>
                    <a:pt x="7807" y="950"/>
                    <a:pt x="7719" y="1191"/>
                  </a:cubicBezTo>
                  <a:cubicBezTo>
                    <a:pt x="7649" y="1360"/>
                    <a:pt x="7613" y="1571"/>
                    <a:pt x="7596" y="1846"/>
                  </a:cubicBezTo>
                  <a:cubicBezTo>
                    <a:pt x="7578" y="2120"/>
                    <a:pt x="7578" y="2458"/>
                    <a:pt x="7578" y="2882"/>
                  </a:cubicBezTo>
                  <a:lnTo>
                    <a:pt x="7578" y="7579"/>
                  </a:lnTo>
                  <a:lnTo>
                    <a:pt x="2885" y="7579"/>
                  </a:lnTo>
                  <a:cubicBezTo>
                    <a:pt x="2462" y="7579"/>
                    <a:pt x="2123" y="7578"/>
                    <a:pt x="1848" y="7595"/>
                  </a:cubicBezTo>
                  <a:cubicBezTo>
                    <a:pt x="1572" y="7611"/>
                    <a:pt x="1360" y="7646"/>
                    <a:pt x="1191" y="7716"/>
                  </a:cubicBezTo>
                  <a:cubicBezTo>
                    <a:pt x="950" y="7805"/>
                    <a:pt x="731" y="7945"/>
                    <a:pt x="550" y="8127"/>
                  </a:cubicBezTo>
                  <a:cubicBezTo>
                    <a:pt x="368" y="8309"/>
                    <a:pt x="229" y="8528"/>
                    <a:pt x="142" y="8770"/>
                  </a:cubicBezTo>
                  <a:cubicBezTo>
                    <a:pt x="71" y="8939"/>
                    <a:pt x="35" y="9150"/>
                    <a:pt x="18" y="9425"/>
                  </a:cubicBezTo>
                  <a:cubicBezTo>
                    <a:pt x="0" y="9699"/>
                    <a:pt x="0" y="10037"/>
                    <a:pt x="0" y="10461"/>
                  </a:cubicBezTo>
                  <a:lnTo>
                    <a:pt x="0" y="11134"/>
                  </a:lnTo>
                  <a:cubicBezTo>
                    <a:pt x="0" y="11558"/>
                    <a:pt x="0" y="11897"/>
                    <a:pt x="18" y="12172"/>
                  </a:cubicBezTo>
                  <a:cubicBezTo>
                    <a:pt x="35" y="12448"/>
                    <a:pt x="71" y="12660"/>
                    <a:pt x="142" y="12829"/>
                  </a:cubicBezTo>
                  <a:cubicBezTo>
                    <a:pt x="229" y="13070"/>
                    <a:pt x="369" y="13289"/>
                    <a:pt x="550" y="13470"/>
                  </a:cubicBezTo>
                  <a:cubicBezTo>
                    <a:pt x="731" y="13651"/>
                    <a:pt x="950" y="13791"/>
                    <a:pt x="1191" y="13879"/>
                  </a:cubicBezTo>
                  <a:cubicBezTo>
                    <a:pt x="1360" y="13949"/>
                    <a:pt x="1572" y="13985"/>
                    <a:pt x="1848" y="14002"/>
                  </a:cubicBezTo>
                  <a:cubicBezTo>
                    <a:pt x="2123" y="14020"/>
                    <a:pt x="2462" y="14020"/>
                    <a:pt x="2885" y="14020"/>
                  </a:cubicBezTo>
                  <a:lnTo>
                    <a:pt x="7578" y="14020"/>
                  </a:lnTo>
                  <a:lnTo>
                    <a:pt x="7578" y="18713"/>
                  </a:lnTo>
                  <a:cubicBezTo>
                    <a:pt x="7578" y="19137"/>
                    <a:pt x="7578" y="19476"/>
                    <a:pt x="7596" y="19751"/>
                  </a:cubicBezTo>
                  <a:cubicBezTo>
                    <a:pt x="7613" y="20027"/>
                    <a:pt x="7649" y="20238"/>
                    <a:pt x="7719" y="20408"/>
                  </a:cubicBezTo>
                  <a:cubicBezTo>
                    <a:pt x="7807" y="20649"/>
                    <a:pt x="7946" y="20868"/>
                    <a:pt x="8128" y="21049"/>
                  </a:cubicBezTo>
                  <a:cubicBezTo>
                    <a:pt x="8309" y="21230"/>
                    <a:pt x="8528" y="21370"/>
                    <a:pt x="8769" y="21457"/>
                  </a:cubicBezTo>
                  <a:cubicBezTo>
                    <a:pt x="8938" y="21528"/>
                    <a:pt x="9150" y="21564"/>
                    <a:pt x="9426" y="21581"/>
                  </a:cubicBezTo>
                  <a:cubicBezTo>
                    <a:pt x="9701" y="21599"/>
                    <a:pt x="10040" y="21599"/>
                    <a:pt x="10463" y="21599"/>
                  </a:cubicBezTo>
                  <a:lnTo>
                    <a:pt x="11137" y="21599"/>
                  </a:lnTo>
                  <a:cubicBezTo>
                    <a:pt x="11560" y="21599"/>
                    <a:pt x="11898" y="21599"/>
                    <a:pt x="12172" y="21581"/>
                  </a:cubicBezTo>
                  <a:cubicBezTo>
                    <a:pt x="12447" y="21564"/>
                    <a:pt x="12658" y="21528"/>
                    <a:pt x="12827" y="21457"/>
                  </a:cubicBezTo>
                  <a:cubicBezTo>
                    <a:pt x="13069" y="21370"/>
                    <a:pt x="13288" y="21230"/>
                    <a:pt x="13470" y="21049"/>
                  </a:cubicBezTo>
                  <a:cubicBezTo>
                    <a:pt x="13652" y="20868"/>
                    <a:pt x="13792" y="20649"/>
                    <a:pt x="13881" y="20408"/>
                  </a:cubicBezTo>
                  <a:cubicBezTo>
                    <a:pt x="13951" y="20238"/>
                    <a:pt x="13987" y="20027"/>
                    <a:pt x="14004" y="19751"/>
                  </a:cubicBezTo>
                  <a:cubicBezTo>
                    <a:pt x="14022" y="19476"/>
                    <a:pt x="14022" y="19137"/>
                    <a:pt x="14022" y="18713"/>
                  </a:cubicBezTo>
                  <a:lnTo>
                    <a:pt x="14022" y="14020"/>
                  </a:lnTo>
                  <a:lnTo>
                    <a:pt x="18715" y="14020"/>
                  </a:lnTo>
                  <a:cubicBezTo>
                    <a:pt x="19138" y="14020"/>
                    <a:pt x="19476" y="14020"/>
                    <a:pt x="19750" y="14002"/>
                  </a:cubicBezTo>
                  <a:cubicBezTo>
                    <a:pt x="20025" y="13985"/>
                    <a:pt x="20236" y="13949"/>
                    <a:pt x="20405" y="13879"/>
                  </a:cubicBezTo>
                  <a:cubicBezTo>
                    <a:pt x="20647" y="13791"/>
                    <a:pt x="20866" y="13652"/>
                    <a:pt x="21048" y="13470"/>
                  </a:cubicBezTo>
                  <a:cubicBezTo>
                    <a:pt x="21230" y="13289"/>
                    <a:pt x="21370" y="13070"/>
                    <a:pt x="21458" y="12829"/>
                  </a:cubicBezTo>
                  <a:cubicBezTo>
                    <a:pt x="21529" y="12660"/>
                    <a:pt x="21565" y="12448"/>
                    <a:pt x="21582" y="12172"/>
                  </a:cubicBezTo>
                  <a:cubicBezTo>
                    <a:pt x="21600" y="11897"/>
                    <a:pt x="21600" y="11558"/>
                    <a:pt x="21600" y="11134"/>
                  </a:cubicBezTo>
                  <a:lnTo>
                    <a:pt x="21600" y="10461"/>
                  </a:lnTo>
                  <a:cubicBezTo>
                    <a:pt x="21600" y="10037"/>
                    <a:pt x="21600" y="9699"/>
                    <a:pt x="21582" y="9425"/>
                  </a:cubicBezTo>
                  <a:cubicBezTo>
                    <a:pt x="21565" y="9150"/>
                    <a:pt x="21529" y="8939"/>
                    <a:pt x="21458" y="8770"/>
                  </a:cubicBezTo>
                  <a:cubicBezTo>
                    <a:pt x="21370" y="8528"/>
                    <a:pt x="21230" y="8309"/>
                    <a:pt x="21048" y="8127"/>
                  </a:cubicBezTo>
                  <a:cubicBezTo>
                    <a:pt x="20866" y="7945"/>
                    <a:pt x="20647" y="7805"/>
                    <a:pt x="20405" y="7716"/>
                  </a:cubicBezTo>
                  <a:cubicBezTo>
                    <a:pt x="20236" y="7646"/>
                    <a:pt x="20025" y="7611"/>
                    <a:pt x="19750" y="7595"/>
                  </a:cubicBezTo>
                  <a:cubicBezTo>
                    <a:pt x="19476" y="7578"/>
                    <a:pt x="19138" y="7579"/>
                    <a:pt x="18715" y="7579"/>
                  </a:cubicBezTo>
                  <a:lnTo>
                    <a:pt x="14022" y="7579"/>
                  </a:lnTo>
                  <a:lnTo>
                    <a:pt x="14022" y="2882"/>
                  </a:lnTo>
                  <a:cubicBezTo>
                    <a:pt x="14022" y="2458"/>
                    <a:pt x="14022" y="2120"/>
                    <a:pt x="14004" y="1846"/>
                  </a:cubicBezTo>
                  <a:cubicBezTo>
                    <a:pt x="13987" y="1571"/>
                    <a:pt x="13951" y="1360"/>
                    <a:pt x="13881" y="1191"/>
                  </a:cubicBezTo>
                  <a:cubicBezTo>
                    <a:pt x="13792" y="949"/>
                    <a:pt x="13652" y="730"/>
                    <a:pt x="13470" y="548"/>
                  </a:cubicBezTo>
                  <a:cubicBezTo>
                    <a:pt x="13288" y="366"/>
                    <a:pt x="13069" y="226"/>
                    <a:pt x="12827" y="138"/>
                  </a:cubicBezTo>
                  <a:cubicBezTo>
                    <a:pt x="12658" y="67"/>
                    <a:pt x="12447" y="32"/>
                    <a:pt x="12172" y="16"/>
                  </a:cubicBezTo>
                  <a:cubicBezTo>
                    <a:pt x="11898" y="-1"/>
                    <a:pt x="11560" y="0"/>
                    <a:pt x="11137" y="0"/>
                  </a:cubicBezTo>
                  <a:lnTo>
                    <a:pt x="10463" y="0"/>
                  </a:lnTo>
                  <a:close/>
                </a:path>
              </a:pathLst>
            </a:custGeom>
            <a:solidFill>
              <a:srgbClr val="68DE5A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endParaRPr sz="2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2" name="Google Shape;132;p2"/>
          <p:cNvSpPr txBox="1"/>
          <p:nvPr/>
        </p:nvSpPr>
        <p:spPr>
          <a:xfrm>
            <a:off x="3445075" y="5784878"/>
            <a:ext cx="12810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 action="ppaction://hlinksldjump"/>
              </a:rPr>
              <a:t>KANBAN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0750" y="530225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465240" cy="31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 txBox="1"/>
          <p:nvPr/>
        </p:nvSpPr>
        <p:spPr>
          <a:xfrm>
            <a:off x="2394474" y="1079550"/>
            <a:ext cx="99663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3.1.3 </a:t>
            </a:r>
            <a:r>
              <a:rPr lang="pt-BR" sz="55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ARTEFATOS</a:t>
            </a:r>
            <a:endParaRPr sz="55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20"/>
          <p:cNvSpPr txBox="1"/>
          <p:nvPr/>
        </p:nvSpPr>
        <p:spPr>
          <a:xfrm>
            <a:off x="1746800" y="3809000"/>
            <a:ext cx="73269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</a:t>
            </a:r>
            <a:endParaRPr sz="24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Lista ordenada de tudo que é necessário para o produto. A criação, ordenação por prioridade e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gerenciamento dessa lista é feita pelo Product Owner.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Sprint Backlog</a:t>
            </a:r>
            <a:endParaRPr sz="24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Lista de itens selecionados do Product Backlog para a Sprint. A definição dessa lista é feita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somente na Sprint Planning e não pode ser alterada durante a execução da Sprint.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2360775" y="639000"/>
            <a:ext cx="4260600" cy="1820100"/>
          </a:xfrm>
          <a:prstGeom prst="wedgeRectCallout">
            <a:avLst>
              <a:gd name="adj1" fmla="val -69640"/>
              <a:gd name="adj2" fmla="val 77512"/>
            </a:avLst>
          </a:prstGeom>
          <a:solidFill>
            <a:srgbClr val="511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12595225" y="832350"/>
            <a:ext cx="3791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1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Projetado para maximizar a transparência das informações.</a:t>
            </a:r>
            <a:endParaRPr sz="2400" b="1" i="1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8" name="Google Shape;328;p20" descr="Seta de linha: curva ligei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860575" y="0"/>
            <a:ext cx="2726025" cy="3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 descr="Uma imagem contendo objeto&#10;&#10;Descrição gerada com alta confianç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4401" y="1706978"/>
            <a:ext cx="1630325" cy="1630325"/>
          </a:xfrm>
          <a:prstGeom prst="rect">
            <a:avLst/>
          </a:prstGeom>
          <a:noFill/>
          <a:ln>
            <a:noFill/>
          </a:ln>
          <a:effectLst>
            <a:outerShdw blurRad="25400" dist="241300" dir="7200000" algn="t" rotWithShape="0">
              <a:srgbClr val="000000">
                <a:alpha val="8627"/>
              </a:srgbClr>
            </a:outerShdw>
          </a:effectLst>
        </p:spPr>
      </p:pic>
      <p:sp>
        <p:nvSpPr>
          <p:cNvPr id="330" name="Google Shape;330;p20"/>
          <p:cNvSpPr txBox="1"/>
          <p:nvPr/>
        </p:nvSpPr>
        <p:spPr>
          <a:xfrm>
            <a:off x="10082250" y="4727475"/>
            <a:ext cx="6205500" cy="3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Incremento</a:t>
            </a:r>
            <a:endParaRPr sz="24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Resultado da entrega que agrega funcionalidade e valor para o cliente. Como entregamos sempre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algo de valor, o produto sempre terá um incremento.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1444775" y="5375600"/>
            <a:ext cx="15267600" cy="3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sistema Kanban foi desenvolvido por Taiichi Ohno, engenheiro industrial e empresário, para a Toyota no Japão, em 1940. O intuito era criar um sistema de planejamento simples, a fim de controlar e gerenciar o trabalho e o estoque em todas as fases da produção de forma otimizada.</a:t>
            </a:r>
            <a:b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Basicamente, ele começou a usar o sistema para movimentar e fornecer itens sem que houvesse o abastecimento de materiais sem solicitação. Os cartões de informação eram utilizados para controlar a produção de acordo com a demanda.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1242224" y="3640975"/>
            <a:ext cx="9966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pt-BR" sz="82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04. Kanban</a:t>
            </a:r>
            <a:endParaRPr sz="8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8" name="Google Shape;338;p21"/>
          <p:cNvCxnSpPr/>
          <p:nvPr/>
        </p:nvCxnSpPr>
        <p:spPr>
          <a:xfrm>
            <a:off x="12987586" y="4958334"/>
            <a:ext cx="4570164" cy="0"/>
          </a:xfrm>
          <a:prstGeom prst="straightConnector1">
            <a:avLst/>
          </a:prstGeom>
          <a:noFill/>
          <a:ln w="38100" cap="rnd" cmpd="sng">
            <a:solidFill>
              <a:srgbClr val="3BD08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9" name="Google Shape;33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0713" y="3407182"/>
            <a:ext cx="6777036" cy="137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4465240" cy="317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/>
          <p:nvPr/>
        </p:nvSpPr>
        <p:spPr>
          <a:xfrm>
            <a:off x="0" y="0"/>
            <a:ext cx="17557750" cy="987425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22"/>
          <p:cNvCxnSpPr/>
          <p:nvPr/>
        </p:nvCxnSpPr>
        <p:spPr>
          <a:xfrm>
            <a:off x="0" y="4958334"/>
            <a:ext cx="4570164" cy="0"/>
          </a:xfrm>
          <a:prstGeom prst="straightConnector1">
            <a:avLst/>
          </a:prstGeom>
          <a:noFill/>
          <a:ln w="38100" cap="rnd" cmpd="sng">
            <a:solidFill>
              <a:srgbClr val="3BD08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7" name="Google Shape;347;p22" descr="Uma imagem contendo comida&#10;&#10;Descrição gerada com alta confianç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2363" y="0"/>
            <a:ext cx="5008563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2"/>
          <p:cNvPicPr preferRelativeResize="0"/>
          <p:nvPr/>
        </p:nvPicPr>
        <p:blipFill rotWithShape="1">
          <a:blip r:embed="rId4">
            <a:alphaModFix/>
          </a:blip>
          <a:srcRect r="-6984"/>
          <a:stretch/>
        </p:blipFill>
        <p:spPr>
          <a:xfrm>
            <a:off x="0" y="3407182"/>
            <a:ext cx="5372100" cy="137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4465240" cy="31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2"/>
          <p:cNvSpPr txBox="1"/>
          <p:nvPr/>
        </p:nvSpPr>
        <p:spPr>
          <a:xfrm>
            <a:off x="1444775" y="5375600"/>
            <a:ext cx="15267600" cy="3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Você pode utilizar softwares que simulam o que é feito em offline (</a:t>
            </a:r>
            <a:r>
              <a:rPr lang="pt-BR" sz="24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clique aqui </a:t>
            </a: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 conheça alguns deles), mas se prefere os métodos tradicionais você vai precisar de uma lousa e de cartões coloridos como os post-its. Cada um deles representará uma tarefa do seu processo.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22"/>
          <p:cNvSpPr txBox="1"/>
          <p:nvPr/>
        </p:nvSpPr>
        <p:spPr>
          <a:xfrm>
            <a:off x="-152399" y="3640975"/>
            <a:ext cx="16788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rPr lang="pt-BR" sz="76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04.1 Como usar o Kanban?</a:t>
            </a:r>
            <a:endParaRPr sz="2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465240" cy="31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3"/>
          <p:cNvSpPr txBox="1"/>
          <p:nvPr/>
        </p:nvSpPr>
        <p:spPr>
          <a:xfrm>
            <a:off x="2394475" y="1079550"/>
            <a:ext cx="142242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pt-BR" sz="55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04.1 Como usar o Kanban?</a:t>
            </a:r>
            <a:endParaRPr sz="55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1552700" y="2898350"/>
            <a:ext cx="7326900" cy="3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Divida o seu quadro em três colunas conforme abaixo:</a:t>
            </a:r>
            <a:endParaRPr sz="22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"/>
              <a:buChar char="●"/>
            </a:pPr>
            <a:r>
              <a:rPr lang="pt-BR" sz="2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do (a fazer):</a:t>
            </a:r>
            <a:r>
              <a:rPr lang="pt-BR" sz="22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Coloque os cartões com as tarefas que você precisa fazer nesta lista;</a:t>
            </a:r>
            <a:endParaRPr sz="22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"/>
              <a:buChar char="●"/>
            </a:pPr>
            <a:r>
              <a:rPr lang="pt-BR" sz="2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Doing (fazendo): </a:t>
            </a:r>
            <a:r>
              <a:rPr lang="pt-BR" sz="22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Aqui, coloque os post-it com as tarefas que você está fazendo no momento;</a:t>
            </a:r>
            <a:endParaRPr sz="22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"/>
              <a:buChar char="●"/>
            </a:pPr>
            <a:r>
              <a:rPr lang="pt-BR" sz="2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Done (feito): </a:t>
            </a:r>
            <a:r>
              <a:rPr lang="pt-BR" sz="22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Nessa lista, você colocará as tarefas que já foram concluídas.</a:t>
            </a:r>
            <a:endParaRPr sz="22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Então, se você já começou a fazer uma tarefa que estava na lista “to do” é só arrastá-la para a coluna “doing”. E se você já finalizou um trabalho que estava na coluna “doing”, arraste-a para a coluna “done”. Fácil, não é?</a:t>
            </a:r>
            <a:endParaRPr sz="22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7175" y="2974550"/>
            <a:ext cx="8061450" cy="537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/>
          <p:nvPr/>
        </p:nvSpPr>
        <p:spPr>
          <a:xfrm>
            <a:off x="0" y="0"/>
            <a:ext cx="17557750" cy="987425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3"/>
          <p:cNvCxnSpPr/>
          <p:nvPr/>
        </p:nvCxnSpPr>
        <p:spPr>
          <a:xfrm>
            <a:off x="2529962" y="2587872"/>
            <a:ext cx="0" cy="6392100"/>
          </a:xfrm>
          <a:prstGeom prst="straightConnector1">
            <a:avLst/>
          </a:prstGeom>
          <a:noFill/>
          <a:ln w="38100" cap="rnd" cmpd="sng">
            <a:solidFill>
              <a:srgbClr val="F98F8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3"/>
          <p:cNvSpPr txBox="1"/>
          <p:nvPr/>
        </p:nvSpPr>
        <p:spPr>
          <a:xfrm>
            <a:off x="2442175" y="753025"/>
            <a:ext cx="13929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pt-BR" sz="8200" b="1" i="0" u="none" strike="noStrike" cap="none">
                <a:solidFill>
                  <a:srgbClr val="49B93C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sz="800" b="1" i="0" u="none" strike="noStrike" cap="none">
              <a:solidFill>
                <a:srgbClr val="49B9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750" y="530225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/>
        </p:nvSpPr>
        <p:spPr>
          <a:xfrm>
            <a:off x="3061000" y="2435475"/>
            <a:ext cx="91908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Durante o desenvolvimento de projetos na área de tecnologia, o maior desafio que temos é manter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planejamento e conseguirmos gerenciar todas as mudanças que podem ocorrer no meio do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caminho. Metodologias ágeis vêm sendo utilizadas pela maioria das empresas para enfrentar esse desafio.</a:t>
            </a:r>
            <a:b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Vamos conhecer um pouco mais sobre o que são os métodos ágeis e como implementar os 4 principais!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/>
          <p:nvPr/>
        </p:nvSpPr>
        <p:spPr>
          <a:xfrm>
            <a:off x="-353291" y="36515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4"/>
          <p:cNvCxnSpPr/>
          <p:nvPr/>
        </p:nvCxnSpPr>
        <p:spPr>
          <a:xfrm>
            <a:off x="2529962" y="2587872"/>
            <a:ext cx="0" cy="6392100"/>
          </a:xfrm>
          <a:prstGeom prst="straightConnector1">
            <a:avLst/>
          </a:prstGeom>
          <a:noFill/>
          <a:ln w="38100" cap="rnd" cmpd="sng">
            <a:solidFill>
              <a:srgbClr val="F98F8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4"/>
          <p:cNvSpPr txBox="1"/>
          <p:nvPr/>
        </p:nvSpPr>
        <p:spPr>
          <a:xfrm>
            <a:off x="2442175" y="753025"/>
            <a:ext cx="13929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pt-BR" sz="8200" b="1" i="0" u="none" strike="noStrike" cap="none">
                <a:solidFill>
                  <a:srgbClr val="49B93C"/>
                </a:solidFill>
                <a:latin typeface="Montserrat"/>
                <a:ea typeface="Montserrat"/>
                <a:cs typeface="Montserrat"/>
                <a:sym typeface="Montserrat"/>
              </a:rPr>
              <a:t>01. Manifesto Ágil</a:t>
            </a:r>
            <a:endParaRPr sz="800" b="1" i="0" u="none" strike="noStrike" cap="none">
              <a:solidFill>
                <a:srgbClr val="49B9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750" y="530225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/>
        </p:nvSpPr>
        <p:spPr>
          <a:xfrm>
            <a:off x="3061000" y="2435475"/>
            <a:ext cx="133104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2001 um grupo de 17 desenvolvedores se reuniram no estado norte-americano de Utah para discutir novas ideias sobre os atuais processos de desenvolvimento de software. A partir desta reunião eles elaboraram um  um documento que serviria como grito de guerra aos novos processos de desenvolvimento de software. 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Este manifesto é composto por 12 princípios ágeis que iremos ver a seguir. Mas caso queira acessar o site oficial do manifesto </a:t>
            </a:r>
            <a:r>
              <a:rPr lang="pt-BR" sz="24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clique aqui.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/>
          <p:nvPr/>
        </p:nvSpPr>
        <p:spPr>
          <a:xfrm>
            <a:off x="0" y="0"/>
            <a:ext cx="17557750" cy="987425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10359450" y="7163650"/>
            <a:ext cx="67689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pt-BR" sz="55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02 . Os princípios ágeis</a:t>
            </a:r>
            <a:endParaRPr sz="1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5" descr="Uma imagem contendo equipamentos eletrônicos, laptop&#10;&#10;Descrição gerada com alta confianç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939" y="0"/>
            <a:ext cx="13087350" cy="987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90363" y="0"/>
            <a:ext cx="566737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0" y="0"/>
            <a:ext cx="17557750" cy="987425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1455725" y="1057525"/>
            <a:ext cx="1222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1 - Satisfação do cliente</a:t>
            </a:r>
            <a:endParaRPr sz="60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1001718" y="2974546"/>
            <a:ext cx="649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1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1455725" y="2048300"/>
            <a:ext cx="9680100" cy="17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maior prioridade está em satisfazer o cliente por meio da entrega adiantada e contínua de software de valor.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1455725" y="3716000"/>
            <a:ext cx="147993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2 - Mudança em favor da vantagem competitiva:</a:t>
            </a:r>
            <a:endParaRPr sz="60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1455725" y="5746575"/>
            <a:ext cx="14144100" cy="17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Mudanças de requisitos são bem-vindas, mesmo em fases tardias do desenvolvimento.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1455725" y="6780050"/>
            <a:ext cx="14799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3 - Prazos curtos</a:t>
            </a:r>
            <a:endParaRPr sz="60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1455725" y="7999425"/>
            <a:ext cx="15551400" cy="17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Entregar software em funcionamento com frequência, desde a cada duas semanas até a cada dois meses, com uma preferência por prazos mais curtos.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0363" y="0"/>
            <a:ext cx="566737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7"/>
          <p:cNvPicPr preferRelativeResize="0"/>
          <p:nvPr/>
        </p:nvPicPr>
        <p:blipFill rotWithShape="1">
          <a:blip r:embed="rId3">
            <a:alphaModFix/>
          </a:blip>
          <a:srcRect l="50218" t="-70" r="6268"/>
          <a:stretch/>
        </p:blipFill>
        <p:spPr>
          <a:xfrm flipH="1">
            <a:off x="5652825" y="-3700"/>
            <a:ext cx="10761026" cy="98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/>
          <p:nvPr/>
        </p:nvSpPr>
        <p:spPr>
          <a:xfrm>
            <a:off x="0" y="0"/>
            <a:ext cx="58104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11747500" y="0"/>
            <a:ext cx="58104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1039024" y="1280901"/>
            <a:ext cx="4055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pt-BR" sz="4200" b="0" i="0" u="none" strike="noStrike" cap="none">
                <a:solidFill>
                  <a:srgbClr val="49B93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4 - Trabalho em conjunto: </a:t>
            </a:r>
            <a:endParaRPr sz="4200" b="0" i="0" u="none" strike="noStrike" cap="none">
              <a:solidFill>
                <a:srgbClr val="49B93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1039025" y="2804148"/>
            <a:ext cx="37890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1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Tanto pessoas relacionadas a negócios como desenvolvedores devem trabalhar em conjunto, diariamente, durante todo o curso do projeto.</a:t>
            </a:r>
            <a:endParaRPr sz="21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12624849" y="1280889"/>
            <a:ext cx="4055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>
                <a:solidFill>
                  <a:srgbClr val="49B93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6 - Falar na cara</a:t>
            </a:r>
            <a:endParaRPr sz="3800" b="0" i="0" u="none" strike="noStrike" cap="none">
              <a:solidFill>
                <a:srgbClr val="49B93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12624850" y="2804135"/>
            <a:ext cx="37890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1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método mais eficiente de transmitir informações tanto externas como internas para um time de desenvolvimento é por meio de uma conversa cara a cara.</a:t>
            </a:r>
            <a:endParaRPr sz="21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6831924" y="1280900"/>
            <a:ext cx="4376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pt-BR" sz="37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5 - Ambientação e suporte:</a:t>
            </a:r>
            <a:endParaRPr sz="37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6831938" y="2804135"/>
            <a:ext cx="37890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construir projetos ao redor de indivíduos motivados, é preciso dar a eles o ambiente e o suporte necessários, confiando que farão seu trabalho.</a:t>
            </a:r>
            <a:endParaRPr sz="21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4825" y="5264650"/>
            <a:ext cx="7072925" cy="4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0" y="0"/>
            <a:ext cx="175578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1455725" y="1057525"/>
            <a:ext cx="1222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7 - Funcionalidade: </a:t>
            </a:r>
            <a:endParaRPr sz="60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001718" y="2974546"/>
            <a:ext cx="649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1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1455725" y="2200700"/>
            <a:ext cx="9680100" cy="17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 software funcional é a medida primária de progresso.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1455725" y="3716000"/>
            <a:ext cx="14799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49B93C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8 - Ambiente de sustentabilidade: </a:t>
            </a:r>
            <a:endParaRPr sz="6000" b="1" i="0" u="none" strike="noStrike" cap="none">
              <a:solidFill>
                <a:srgbClr val="49B93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1455725" y="5026175"/>
            <a:ext cx="14144100" cy="17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Processos ágeis promovem um ambiente sustentável, com patrocinadores, desenvolvedores e usuários sendo capazes de manter passos constantes.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455725" y="6780050"/>
            <a:ext cx="14799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 dirty="0">
                <a:solidFill>
                  <a:srgbClr val="49B93C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9 - Padrões altos de tecnologia e design: </a:t>
            </a:r>
            <a:endParaRPr sz="6000" b="1" i="0" u="none" strike="noStrike" cap="none" dirty="0">
              <a:solidFill>
                <a:srgbClr val="49B93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455725" y="7999425"/>
            <a:ext cx="15551400" cy="17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contínua atenção à excelência técnica e ao bom design aumenta a agilidade.</a:t>
            </a:r>
            <a:endParaRPr sz="24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0363" y="0"/>
            <a:ext cx="566737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9"/>
          <p:cNvPicPr preferRelativeResize="0"/>
          <p:nvPr/>
        </p:nvPicPr>
        <p:blipFill rotWithShape="1">
          <a:blip r:embed="rId3">
            <a:alphaModFix/>
          </a:blip>
          <a:srcRect l="50218" t="-70" r="6268"/>
          <a:stretch/>
        </p:blipFill>
        <p:spPr>
          <a:xfrm flipH="1">
            <a:off x="5652825" y="-3700"/>
            <a:ext cx="10761026" cy="98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/>
          <p:nvPr/>
        </p:nvSpPr>
        <p:spPr>
          <a:xfrm>
            <a:off x="0" y="0"/>
            <a:ext cx="58104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11747500" y="0"/>
            <a:ext cx="5810400" cy="98742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1039024" y="1280901"/>
            <a:ext cx="4055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pt-BR" sz="4200" b="0" i="0" u="none" strike="noStrike" cap="none">
                <a:solidFill>
                  <a:srgbClr val="49B93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10 - Simplicidade: </a:t>
            </a:r>
            <a:endParaRPr sz="4200" b="0" i="0" u="none" strike="noStrike" cap="none">
              <a:solidFill>
                <a:srgbClr val="49B93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1039025" y="2804148"/>
            <a:ext cx="37890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1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Fazer algo simples é dominar a arte de maximizar a quantidade de trabalho que não precisou ser feito.</a:t>
            </a:r>
            <a:endParaRPr sz="21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12624849" y="1280889"/>
            <a:ext cx="405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rgbClr val="49B93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12 - Reflexões para otimizações:</a:t>
            </a:r>
            <a:endParaRPr sz="3200" b="0" i="0" u="none" strike="noStrike" cap="none">
              <a:solidFill>
                <a:srgbClr val="49B93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12624850" y="2804135"/>
            <a:ext cx="37890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1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 intervalos regulares, o time reflete em como ficar mais efetivo, então, se ajustam e otimizam seu comportamento de acordo.</a:t>
            </a:r>
            <a:endParaRPr sz="21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9"/>
          <p:cNvSpPr txBox="1"/>
          <p:nvPr/>
        </p:nvSpPr>
        <p:spPr>
          <a:xfrm>
            <a:off x="6831924" y="1280900"/>
            <a:ext cx="4376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pt-BR" sz="37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11 - Autonomia: </a:t>
            </a:r>
            <a:endParaRPr sz="37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2" name="Google Shape;212;p9"/>
          <p:cNvSpPr txBox="1"/>
          <p:nvPr/>
        </p:nvSpPr>
        <p:spPr>
          <a:xfrm>
            <a:off x="6831938" y="2804135"/>
            <a:ext cx="3789000" cy="5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Montserrat"/>
              <a:buNone/>
            </a:pPr>
            <a:r>
              <a:rPr lang="pt-BR"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melhores arquiteturas, os requisitos e os designs emergem de times auto organizáveis.</a:t>
            </a:r>
            <a:endParaRPr sz="21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4825" y="5264650"/>
            <a:ext cx="7072925" cy="4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</Words>
  <Application>Microsoft Office PowerPoint</Application>
  <PresentationFormat>Personalizar</PresentationFormat>
  <Paragraphs>116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Helvetica Neue</vt:lpstr>
      <vt:lpstr>Calibri</vt:lpstr>
      <vt:lpstr>Montserrat</vt:lpstr>
      <vt:lpstr>Quattrocento Sans</vt:lpstr>
      <vt:lpstr>Helvetica Neue Light</vt:lpstr>
      <vt:lpstr>Corbel</vt:lpstr>
      <vt:lpstr>Montserrat ExtraBold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RICARDO ALEXANDRE BONTEMPO</cp:lastModifiedBy>
  <cp:revision>1</cp:revision>
  <dcterms:modified xsi:type="dcterms:W3CDTF">2022-08-17T12:58:22Z</dcterms:modified>
</cp:coreProperties>
</file>